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4.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5.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6.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7.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8.xml" ContentType="application/vnd.openxmlformats-officedocument.presentationml.notesSlide+xml"/>
  <Override PartName="/ppt/tags/tag81.xml" ContentType="application/vnd.openxmlformats-officedocument.presentationml.tags+xml"/>
  <Override PartName="/ppt/notesSlides/notesSlide9.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0.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13.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14.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15.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16.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notesSlides/notesSlide17.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18.xml" ContentType="application/vnd.openxmlformats-officedocument.presentationml.notesSlid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notesSlides/notesSlide19.xml" ContentType="application/vnd.openxmlformats-officedocument.presentationml.notesSlide+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notesSlides/notesSlide20.xml" ContentType="application/vnd.openxmlformats-officedocument.presentationml.notesSlide+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7" r:id="rId2"/>
    <p:sldId id="261" r:id="rId3"/>
    <p:sldId id="262" r:id="rId4"/>
    <p:sldId id="272" r:id="rId5"/>
    <p:sldId id="273" r:id="rId6"/>
    <p:sldId id="274" r:id="rId7"/>
    <p:sldId id="288" r:id="rId8"/>
    <p:sldId id="269" r:id="rId9"/>
    <p:sldId id="270" r:id="rId10"/>
    <p:sldId id="271" r:id="rId11"/>
    <p:sldId id="275" r:id="rId12"/>
    <p:sldId id="289" r:id="rId13"/>
    <p:sldId id="283" r:id="rId14"/>
    <p:sldId id="276" r:id="rId15"/>
    <p:sldId id="277" r:id="rId16"/>
    <p:sldId id="284" r:id="rId17"/>
    <p:sldId id="278" r:id="rId18"/>
    <p:sldId id="279" r:id="rId19"/>
    <p:sldId id="280" r:id="rId20"/>
    <p:sldId id="291" r:id="rId21"/>
    <p:sldId id="281" r:id="rId22"/>
    <p:sldId id="292" r:id="rId23"/>
    <p:sldId id="293" r:id="rId24"/>
    <p:sldId id="294" r:id="rId25"/>
    <p:sldId id="268" r:id="rId26"/>
  </p:sldIdLst>
  <p:sldSz cx="12192000" cy="6858000"/>
  <p:notesSz cx="6858000" cy="9144000"/>
  <p:custDataLst>
    <p:tags r:id="rId28"/>
  </p:custDataLst>
  <p:defaultTex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546B"/>
    <a:srgbClr val="2474BA"/>
    <a:srgbClr val="435EA8"/>
    <a:srgbClr val="3D74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682" autoAdjust="0"/>
    <p:restoredTop sz="94660"/>
  </p:normalViewPr>
  <p:slideViewPr>
    <p:cSldViewPr snapToGrid="0">
      <p:cViewPr varScale="1">
        <p:scale>
          <a:sx n="113" d="100"/>
          <a:sy n="113" d="100"/>
        </p:scale>
        <p:origin x="16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C04EDD-CECC-482A-B98E-4046E18F174A}" type="datetimeFigureOut">
              <a:rPr lang="zh-CN" altLang="en-US" smtClean="0"/>
              <a:t>2022/12/9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963365-9434-47A8-9027-06C4DA3FB986}" type="slidenum">
              <a:rPr lang="zh-CN" altLang="en-US" smtClean="0"/>
              <a:t>‹#›</a:t>
            </a:fld>
            <a:endParaRPr lang="zh-CN" altLang="en-US"/>
          </a:p>
        </p:txBody>
      </p:sp>
    </p:spTree>
    <p:extLst>
      <p:ext uri="{BB962C8B-B14F-4D97-AF65-F5344CB8AC3E}">
        <p14:creationId xmlns:p14="http://schemas.microsoft.com/office/powerpoint/2010/main" val="4227356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1</a:t>
            </a:fld>
            <a:endParaRPr lang="zh-CN" altLang="en-US"/>
          </a:p>
        </p:txBody>
      </p:sp>
    </p:spTree>
    <p:extLst>
      <p:ext uri="{BB962C8B-B14F-4D97-AF65-F5344CB8AC3E}">
        <p14:creationId xmlns:p14="http://schemas.microsoft.com/office/powerpoint/2010/main" val="1541786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2</a:t>
            </a:fld>
            <a:endParaRPr lang="zh-CN" altLang="en-US"/>
          </a:p>
        </p:txBody>
      </p:sp>
    </p:spTree>
    <p:extLst>
      <p:ext uri="{BB962C8B-B14F-4D97-AF65-F5344CB8AC3E}">
        <p14:creationId xmlns:p14="http://schemas.microsoft.com/office/powerpoint/2010/main" val="1436908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3</a:t>
            </a:fld>
            <a:endParaRPr lang="zh-CN" altLang="en-US"/>
          </a:p>
        </p:txBody>
      </p:sp>
    </p:spTree>
    <p:extLst>
      <p:ext uri="{BB962C8B-B14F-4D97-AF65-F5344CB8AC3E}">
        <p14:creationId xmlns:p14="http://schemas.microsoft.com/office/powerpoint/2010/main" val="251843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4</a:t>
            </a:fld>
            <a:endParaRPr lang="zh-CN" altLang="en-US"/>
          </a:p>
        </p:txBody>
      </p:sp>
    </p:spTree>
    <p:extLst>
      <p:ext uri="{BB962C8B-B14F-4D97-AF65-F5344CB8AC3E}">
        <p14:creationId xmlns:p14="http://schemas.microsoft.com/office/powerpoint/2010/main" val="2242870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5</a:t>
            </a:fld>
            <a:endParaRPr lang="zh-CN" altLang="en-US"/>
          </a:p>
        </p:txBody>
      </p:sp>
    </p:spTree>
    <p:extLst>
      <p:ext uri="{BB962C8B-B14F-4D97-AF65-F5344CB8AC3E}">
        <p14:creationId xmlns:p14="http://schemas.microsoft.com/office/powerpoint/2010/main" val="2428365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6</a:t>
            </a:fld>
            <a:endParaRPr lang="zh-CN" altLang="en-US"/>
          </a:p>
        </p:txBody>
      </p:sp>
    </p:spTree>
    <p:extLst>
      <p:ext uri="{BB962C8B-B14F-4D97-AF65-F5344CB8AC3E}">
        <p14:creationId xmlns:p14="http://schemas.microsoft.com/office/powerpoint/2010/main" val="4204433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7</a:t>
            </a:fld>
            <a:endParaRPr lang="zh-CN" altLang="en-US"/>
          </a:p>
        </p:txBody>
      </p:sp>
    </p:spTree>
    <p:extLst>
      <p:ext uri="{BB962C8B-B14F-4D97-AF65-F5344CB8AC3E}">
        <p14:creationId xmlns:p14="http://schemas.microsoft.com/office/powerpoint/2010/main" val="1070052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8</a:t>
            </a:fld>
            <a:endParaRPr lang="zh-CN" altLang="en-US"/>
          </a:p>
        </p:txBody>
      </p:sp>
    </p:spTree>
    <p:extLst>
      <p:ext uri="{BB962C8B-B14F-4D97-AF65-F5344CB8AC3E}">
        <p14:creationId xmlns:p14="http://schemas.microsoft.com/office/powerpoint/2010/main" val="2047547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9</a:t>
            </a:fld>
            <a:endParaRPr lang="zh-CN" altLang="en-US"/>
          </a:p>
        </p:txBody>
      </p:sp>
    </p:spTree>
    <p:extLst>
      <p:ext uri="{BB962C8B-B14F-4D97-AF65-F5344CB8AC3E}">
        <p14:creationId xmlns:p14="http://schemas.microsoft.com/office/powerpoint/2010/main" val="1992466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10</a:t>
            </a:fld>
            <a:endParaRPr lang="zh-CN" altLang="en-US"/>
          </a:p>
        </p:txBody>
      </p:sp>
    </p:spTree>
    <p:extLst>
      <p:ext uri="{BB962C8B-B14F-4D97-AF65-F5344CB8AC3E}">
        <p14:creationId xmlns:p14="http://schemas.microsoft.com/office/powerpoint/2010/main" val="593333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11</a:t>
            </a:fld>
            <a:endParaRPr lang="zh-CN" altLang="en-US"/>
          </a:p>
        </p:txBody>
      </p:sp>
    </p:spTree>
    <p:extLst>
      <p:ext uri="{BB962C8B-B14F-4D97-AF65-F5344CB8AC3E}">
        <p14:creationId xmlns:p14="http://schemas.microsoft.com/office/powerpoint/2010/main" val="263967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12</a:t>
            </a:fld>
            <a:endParaRPr lang="zh-CN" altLang="en-US"/>
          </a:p>
        </p:txBody>
      </p:sp>
    </p:spTree>
    <p:extLst>
      <p:ext uri="{BB962C8B-B14F-4D97-AF65-F5344CB8AC3E}">
        <p14:creationId xmlns:p14="http://schemas.microsoft.com/office/powerpoint/2010/main" val="1217677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13</a:t>
            </a:fld>
            <a:endParaRPr lang="zh-CN" altLang="en-US"/>
          </a:p>
        </p:txBody>
      </p:sp>
    </p:spTree>
    <p:extLst>
      <p:ext uri="{BB962C8B-B14F-4D97-AF65-F5344CB8AC3E}">
        <p14:creationId xmlns:p14="http://schemas.microsoft.com/office/powerpoint/2010/main" val="3842151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14</a:t>
            </a:fld>
            <a:endParaRPr lang="zh-CN" altLang="en-US"/>
          </a:p>
        </p:txBody>
      </p:sp>
    </p:spTree>
    <p:extLst>
      <p:ext uri="{BB962C8B-B14F-4D97-AF65-F5344CB8AC3E}">
        <p14:creationId xmlns:p14="http://schemas.microsoft.com/office/powerpoint/2010/main" val="2568550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15</a:t>
            </a:fld>
            <a:endParaRPr lang="zh-CN" altLang="en-US"/>
          </a:p>
        </p:txBody>
      </p:sp>
    </p:spTree>
    <p:extLst>
      <p:ext uri="{BB962C8B-B14F-4D97-AF65-F5344CB8AC3E}">
        <p14:creationId xmlns:p14="http://schemas.microsoft.com/office/powerpoint/2010/main" val="3898823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16</a:t>
            </a:fld>
            <a:endParaRPr lang="zh-CN" altLang="en-US"/>
          </a:p>
        </p:txBody>
      </p:sp>
    </p:spTree>
    <p:extLst>
      <p:ext uri="{BB962C8B-B14F-4D97-AF65-F5344CB8AC3E}">
        <p14:creationId xmlns:p14="http://schemas.microsoft.com/office/powerpoint/2010/main" val="1196929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17</a:t>
            </a:fld>
            <a:endParaRPr lang="zh-CN" altLang="en-US"/>
          </a:p>
        </p:txBody>
      </p:sp>
    </p:spTree>
    <p:extLst>
      <p:ext uri="{BB962C8B-B14F-4D97-AF65-F5344CB8AC3E}">
        <p14:creationId xmlns:p14="http://schemas.microsoft.com/office/powerpoint/2010/main" val="2985564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18</a:t>
            </a:fld>
            <a:endParaRPr lang="zh-CN" altLang="en-US"/>
          </a:p>
        </p:txBody>
      </p:sp>
    </p:spTree>
    <p:extLst>
      <p:ext uri="{BB962C8B-B14F-4D97-AF65-F5344CB8AC3E}">
        <p14:creationId xmlns:p14="http://schemas.microsoft.com/office/powerpoint/2010/main" val="125919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19</a:t>
            </a:fld>
            <a:endParaRPr lang="zh-CN" altLang="en-US"/>
          </a:p>
        </p:txBody>
      </p:sp>
    </p:spTree>
    <p:extLst>
      <p:ext uri="{BB962C8B-B14F-4D97-AF65-F5344CB8AC3E}">
        <p14:creationId xmlns:p14="http://schemas.microsoft.com/office/powerpoint/2010/main" val="3027579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20</a:t>
            </a:fld>
            <a:endParaRPr lang="zh-CN" altLang="en-US"/>
          </a:p>
        </p:txBody>
      </p:sp>
    </p:spTree>
    <p:extLst>
      <p:ext uri="{BB962C8B-B14F-4D97-AF65-F5344CB8AC3E}">
        <p14:creationId xmlns:p14="http://schemas.microsoft.com/office/powerpoint/2010/main" val="1526876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21</a:t>
            </a:fld>
            <a:endParaRPr lang="zh-CN" altLang="en-US"/>
          </a:p>
        </p:txBody>
      </p:sp>
    </p:spTree>
    <p:extLst>
      <p:ext uri="{BB962C8B-B14F-4D97-AF65-F5344CB8AC3E}">
        <p14:creationId xmlns:p14="http://schemas.microsoft.com/office/powerpoint/2010/main" val="1045038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22</a:t>
            </a:fld>
            <a:endParaRPr lang="zh-CN" altLang="en-US"/>
          </a:p>
        </p:txBody>
      </p:sp>
    </p:spTree>
    <p:extLst>
      <p:ext uri="{BB962C8B-B14F-4D97-AF65-F5344CB8AC3E}">
        <p14:creationId xmlns:p14="http://schemas.microsoft.com/office/powerpoint/2010/main" val="3718357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23</a:t>
            </a:fld>
            <a:endParaRPr lang="zh-CN" altLang="en-US"/>
          </a:p>
        </p:txBody>
      </p:sp>
    </p:spTree>
    <p:extLst>
      <p:ext uri="{BB962C8B-B14F-4D97-AF65-F5344CB8AC3E}">
        <p14:creationId xmlns:p14="http://schemas.microsoft.com/office/powerpoint/2010/main" val="720204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24</a:t>
            </a:fld>
            <a:endParaRPr lang="zh-CN" altLang="en-US"/>
          </a:p>
        </p:txBody>
      </p:sp>
    </p:spTree>
    <p:extLst>
      <p:ext uri="{BB962C8B-B14F-4D97-AF65-F5344CB8AC3E}">
        <p14:creationId xmlns:p14="http://schemas.microsoft.com/office/powerpoint/2010/main" val="1737306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963365-9434-47A8-9027-06C4DA3FB986}" type="slidenum">
              <a:rPr lang="zh-CN" altLang="en-US" smtClean="0"/>
              <a:t>25</a:t>
            </a:fld>
            <a:endParaRPr lang="zh-CN" altLang="en-US"/>
          </a:p>
        </p:txBody>
      </p:sp>
    </p:spTree>
    <p:extLst>
      <p:ext uri="{BB962C8B-B14F-4D97-AF65-F5344CB8AC3E}">
        <p14:creationId xmlns:p14="http://schemas.microsoft.com/office/powerpoint/2010/main" val="29204123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1"/>
            <a:ext cx="12192000" cy="6858000"/>
          </a:xfrm>
          <a:prstGeom prst="rect">
            <a:avLst/>
          </a:prstGeom>
        </p:spPr>
      </p:pic>
      <p:sp>
        <p:nvSpPr>
          <p:cNvPr id="3075" name="Rectangle 3"/>
          <p:cNvSpPr>
            <a:spLocks noGrp="1" noChangeArrowheads="1"/>
          </p:cNvSpPr>
          <p:nvPr>
            <p:ph type="subTitle" idx="1"/>
          </p:nvPr>
        </p:nvSpPr>
        <p:spPr>
          <a:xfrm>
            <a:off x="3433234" y="3803659"/>
            <a:ext cx="5325533" cy="431800"/>
          </a:xfrm>
        </p:spPr>
        <p:txBody>
          <a:bodyPr/>
          <a:lstStyle>
            <a:lvl1pPr marL="0" indent="0" algn="ctr">
              <a:buFontTx/>
              <a:buNone/>
              <a:defRPr sz="1600">
                <a:solidFill>
                  <a:schemeClr val="bg1"/>
                </a:solidFill>
              </a:defRPr>
            </a:lvl1pPr>
          </a:lstStyle>
          <a:p>
            <a:pPr lvl="0"/>
            <a:r>
              <a:rPr lang="zh-CN" altLang="en-US" noProof="0"/>
              <a:t>单击此处编辑母版副标题样式</a:t>
            </a:r>
          </a:p>
        </p:txBody>
      </p:sp>
      <p:sp>
        <p:nvSpPr>
          <p:cNvPr id="5" name="Rectangle 4"/>
          <p:cNvSpPr>
            <a:spLocks noGrp="1" noChangeArrowheads="1"/>
          </p:cNvSpPr>
          <p:nvPr>
            <p:ph type="dt" sz="half" idx="10"/>
          </p:nvPr>
        </p:nvSpPr>
        <p:spPr/>
        <p:txBody>
          <a:bodyPr/>
          <a:lstStyle>
            <a:lvl1pPr>
              <a:defRPr>
                <a:solidFill>
                  <a:schemeClr val="bg1"/>
                </a:solidFill>
              </a:defRPr>
            </a:lvl1pPr>
          </a:lstStyle>
          <a:p>
            <a:fld id="{49C8F1E8-2B69-412D-924E-F0540A2A19C3}" type="datetimeFigureOut">
              <a:rPr lang="zh-CN" altLang="en-US" smtClean="0"/>
              <a:t>2022/12/9</a:t>
            </a:fld>
            <a:endParaRPr lang="zh-CN" altLang="en-US"/>
          </a:p>
        </p:txBody>
      </p:sp>
      <p:sp>
        <p:nvSpPr>
          <p:cNvPr id="6" name="Rectangle 5"/>
          <p:cNvSpPr>
            <a:spLocks noGrp="1" noChangeArrowheads="1"/>
          </p:cNvSpPr>
          <p:nvPr>
            <p:ph type="ftr" sz="quarter" idx="11"/>
          </p:nvPr>
        </p:nvSpPr>
        <p:spPr/>
        <p:txBody>
          <a:bodyPr/>
          <a:lstStyle>
            <a:lvl1pPr>
              <a:defRPr>
                <a:solidFill>
                  <a:schemeClr val="bg1"/>
                </a:solidFill>
              </a:defRPr>
            </a:lvl1pPr>
          </a:lstStyle>
          <a:p>
            <a:endParaRPr lang="zh-CN" altLang="en-US"/>
          </a:p>
        </p:txBody>
      </p:sp>
      <p:sp>
        <p:nvSpPr>
          <p:cNvPr id="7" name="Rectangle 6"/>
          <p:cNvSpPr>
            <a:spLocks noGrp="1" noChangeArrowheads="1"/>
          </p:cNvSpPr>
          <p:nvPr>
            <p:ph type="sldNum" sz="quarter" idx="12"/>
          </p:nvPr>
        </p:nvSpPr>
        <p:spPr/>
        <p:txBody>
          <a:bodyPr/>
          <a:lstStyle>
            <a:lvl1pPr>
              <a:defRPr>
                <a:solidFill>
                  <a:schemeClr val="bg1"/>
                </a:solidFill>
              </a:defRPr>
            </a:lvl1pPr>
          </a:lstStyle>
          <a:p>
            <a:fld id="{4981E012-4F2B-4715-8F16-35096FDBE768}" type="slidenum">
              <a:rPr lang="zh-CN" altLang="en-US" smtClean="0"/>
              <a:t>‹#›</a:t>
            </a:fld>
            <a:endParaRPr lang="zh-CN" altLang="en-US"/>
          </a:p>
        </p:txBody>
      </p:sp>
      <p:sp>
        <p:nvSpPr>
          <p:cNvPr id="3074" name="Rectangle 2"/>
          <p:cNvSpPr>
            <a:spLocks noGrp="1" noChangeArrowheads="1"/>
          </p:cNvSpPr>
          <p:nvPr>
            <p:ph type="ctrTitle"/>
          </p:nvPr>
        </p:nvSpPr>
        <p:spPr>
          <a:xfrm>
            <a:off x="1794935" y="2642557"/>
            <a:ext cx="8602132" cy="986829"/>
          </a:xfrm>
          <a:noFill/>
          <a:ln>
            <a:noFill/>
          </a:ln>
          <a:effectLst/>
          <a:extLst/>
        </p:spPr>
        <p:txBody>
          <a:bodyPr vert="horz" wrap="square" lIns="91440" tIns="45720" rIns="91440" bIns="45720" numCol="1" anchor="ctr" anchorCtr="0" compatLnSpc="1">
            <a:prstTxWarp prst="textNoShape">
              <a:avLst/>
            </a:prstTxWarp>
          </a:bodyPr>
          <a:lstStyle>
            <a:lvl1pPr algn="ctr">
              <a:defRPr lang="zh-CN" altLang="en-US" sz="3200" b="0" noProof="0" dirty="0" smtClean="0">
                <a:ln w="0">
                  <a:noFill/>
                </a:ln>
                <a:solidFill>
                  <a:schemeClr val="accent1">
                    <a:lumMod val="75000"/>
                  </a:schemeClr>
                </a:solidFill>
                <a:effectLst/>
              </a:defRPr>
            </a:lvl1pPr>
          </a:lstStyle>
          <a:p>
            <a:pPr lvl="0" algn="ctr">
              <a:lnSpc>
                <a:spcPct val="110000"/>
              </a:lnSpc>
            </a:pPr>
            <a:r>
              <a:rPr lang="zh-CN" altLang="en-US" noProof="0"/>
              <a:t>单击此处编辑母版标题样式</a:t>
            </a:r>
            <a:endParaRPr lang="zh-CN" altLang="en-US" noProof="0" dirty="0"/>
          </a:p>
        </p:txBody>
      </p:sp>
      <p:sp>
        <p:nvSpPr>
          <p:cNvPr id="22" name="任意多边形 21"/>
          <p:cNvSpPr/>
          <p:nvPr/>
        </p:nvSpPr>
        <p:spPr>
          <a:xfrm rot="2213584">
            <a:off x="2406958" y="-154402"/>
            <a:ext cx="80001" cy="1362260"/>
          </a:xfrm>
          <a:custGeom>
            <a:avLst/>
            <a:gdLst>
              <a:gd name="connsiteX0" fmla="*/ 0 w 60001"/>
              <a:gd name="connsiteY0" fmla="*/ 45039 h 1362260"/>
              <a:gd name="connsiteX1" fmla="*/ 60001 w 60001"/>
              <a:gd name="connsiteY1" fmla="*/ 0 h 1362260"/>
              <a:gd name="connsiteX2" fmla="*/ 60001 w 60001"/>
              <a:gd name="connsiteY2" fmla="*/ 1362260 h 1362260"/>
              <a:gd name="connsiteX3" fmla="*/ 0 w 60001"/>
              <a:gd name="connsiteY3" fmla="*/ 1362260 h 1362260"/>
            </a:gdLst>
            <a:ahLst/>
            <a:cxnLst>
              <a:cxn ang="0">
                <a:pos x="connsiteX0" y="connsiteY0"/>
              </a:cxn>
              <a:cxn ang="0">
                <a:pos x="connsiteX1" y="connsiteY1"/>
              </a:cxn>
              <a:cxn ang="0">
                <a:pos x="connsiteX2" y="connsiteY2"/>
              </a:cxn>
              <a:cxn ang="0">
                <a:pos x="connsiteX3" y="connsiteY3"/>
              </a:cxn>
            </a:cxnLst>
            <a:rect l="l" t="t" r="r" b="b"/>
            <a:pathLst>
              <a:path w="60001" h="1362260">
                <a:moveTo>
                  <a:pt x="0" y="45039"/>
                </a:moveTo>
                <a:lnTo>
                  <a:pt x="60001" y="0"/>
                </a:lnTo>
                <a:lnTo>
                  <a:pt x="60001" y="1362260"/>
                </a:lnTo>
                <a:lnTo>
                  <a:pt x="0" y="1362260"/>
                </a:lnTo>
                <a:close/>
              </a:path>
            </a:pathLst>
          </a:custGeom>
          <a:solidFill>
            <a:srgbClr val="1C5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任意多边形 22"/>
          <p:cNvSpPr/>
          <p:nvPr/>
        </p:nvSpPr>
        <p:spPr>
          <a:xfrm rot="2213584">
            <a:off x="307305" y="-652240"/>
            <a:ext cx="2317129" cy="1304483"/>
          </a:xfrm>
          <a:custGeom>
            <a:avLst/>
            <a:gdLst>
              <a:gd name="connsiteX0" fmla="*/ 0 w 1737847"/>
              <a:gd name="connsiteY0" fmla="*/ 1304483 h 1304483"/>
              <a:gd name="connsiteX1" fmla="*/ 1737847 w 1737847"/>
              <a:gd name="connsiteY1" fmla="*/ 0 h 1304483"/>
              <a:gd name="connsiteX2" fmla="*/ 1737847 w 1737847"/>
              <a:gd name="connsiteY2" fmla="*/ 1304483 h 1304483"/>
            </a:gdLst>
            <a:ahLst/>
            <a:cxnLst>
              <a:cxn ang="0">
                <a:pos x="connsiteX0" y="connsiteY0"/>
              </a:cxn>
              <a:cxn ang="0">
                <a:pos x="connsiteX1" y="connsiteY1"/>
              </a:cxn>
              <a:cxn ang="0">
                <a:pos x="connsiteX2" y="connsiteY2"/>
              </a:cxn>
            </a:cxnLst>
            <a:rect l="l" t="t" r="r" b="b"/>
            <a:pathLst>
              <a:path w="1737847" h="1304483">
                <a:moveTo>
                  <a:pt x="0" y="1304483"/>
                </a:moveTo>
                <a:lnTo>
                  <a:pt x="1737847" y="0"/>
                </a:lnTo>
                <a:lnTo>
                  <a:pt x="1737847" y="1304483"/>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矩形 10"/>
          <p:cNvSpPr/>
          <p:nvPr/>
        </p:nvSpPr>
        <p:spPr>
          <a:xfrm rot="2213584">
            <a:off x="2605210" y="234188"/>
            <a:ext cx="80001" cy="2016000"/>
          </a:xfrm>
          <a:prstGeom prst="rect">
            <a:avLst/>
          </a:prstGeom>
          <a:solidFill>
            <a:srgbClr val="1C5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任意多边形 25"/>
          <p:cNvSpPr/>
          <p:nvPr/>
        </p:nvSpPr>
        <p:spPr>
          <a:xfrm rot="2213584">
            <a:off x="-166605" y="-489583"/>
            <a:ext cx="3089773" cy="2016000"/>
          </a:xfrm>
          <a:custGeom>
            <a:avLst/>
            <a:gdLst>
              <a:gd name="connsiteX0" fmla="*/ 0 w 2317330"/>
              <a:gd name="connsiteY0" fmla="*/ 0 h 2016000"/>
              <a:gd name="connsiteX1" fmla="*/ 2317330 w 2317330"/>
              <a:gd name="connsiteY1" fmla="*/ 0 h 2016000"/>
              <a:gd name="connsiteX2" fmla="*/ 2317330 w 2317330"/>
              <a:gd name="connsiteY2" fmla="*/ 2016000 h 2016000"/>
              <a:gd name="connsiteX3" fmla="*/ 609202 w 2317330"/>
              <a:gd name="connsiteY3" fmla="*/ 2016000 h 2016000"/>
              <a:gd name="connsiteX4" fmla="*/ 0 w 2317330"/>
              <a:gd name="connsiteY4" fmla="*/ 1204415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7330" h="2016000">
                <a:moveTo>
                  <a:pt x="0" y="0"/>
                </a:moveTo>
                <a:lnTo>
                  <a:pt x="2317330" y="0"/>
                </a:lnTo>
                <a:lnTo>
                  <a:pt x="2317330" y="2016000"/>
                </a:lnTo>
                <a:lnTo>
                  <a:pt x="609202" y="2016000"/>
                </a:lnTo>
                <a:lnTo>
                  <a:pt x="0" y="1204415"/>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任意多边形 35"/>
          <p:cNvSpPr/>
          <p:nvPr/>
        </p:nvSpPr>
        <p:spPr>
          <a:xfrm rot="13343609">
            <a:off x="10654641" y="5218096"/>
            <a:ext cx="1959636" cy="2016000"/>
          </a:xfrm>
          <a:custGeom>
            <a:avLst/>
            <a:gdLst>
              <a:gd name="connsiteX0" fmla="*/ 1469727 w 1469727"/>
              <a:gd name="connsiteY0" fmla="*/ 2016000 h 2016000"/>
              <a:gd name="connsiteX1" fmla="*/ 1088883 w 1469727"/>
              <a:gd name="connsiteY1" fmla="*/ 2016000 h 2016000"/>
              <a:gd name="connsiteX2" fmla="*/ 0 w 1469727"/>
              <a:gd name="connsiteY2" fmla="*/ 823249 h 2016000"/>
              <a:gd name="connsiteX3" fmla="*/ 901779 w 1469727"/>
              <a:gd name="connsiteY3" fmla="*/ 0 h 2016000"/>
              <a:gd name="connsiteX4" fmla="*/ 1469727 w 1469727"/>
              <a:gd name="connsiteY4" fmla="*/ 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9727" h="2016000">
                <a:moveTo>
                  <a:pt x="1469727" y="2016000"/>
                </a:moveTo>
                <a:lnTo>
                  <a:pt x="1088883" y="2016000"/>
                </a:lnTo>
                <a:lnTo>
                  <a:pt x="0" y="823249"/>
                </a:lnTo>
                <a:lnTo>
                  <a:pt x="901779" y="0"/>
                </a:lnTo>
                <a:lnTo>
                  <a:pt x="1469727" y="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6"/>
          <p:cNvSpPr/>
          <p:nvPr/>
        </p:nvSpPr>
        <p:spPr>
          <a:xfrm rot="13343609">
            <a:off x="11031126" y="3737193"/>
            <a:ext cx="80001" cy="2016000"/>
          </a:xfrm>
          <a:prstGeom prst="rect">
            <a:avLst/>
          </a:prstGeom>
          <a:solidFill>
            <a:srgbClr val="1C5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任意多边形 34"/>
          <p:cNvSpPr/>
          <p:nvPr/>
        </p:nvSpPr>
        <p:spPr>
          <a:xfrm rot="13343609">
            <a:off x="10744845" y="4439293"/>
            <a:ext cx="2707232" cy="2016000"/>
          </a:xfrm>
          <a:custGeom>
            <a:avLst/>
            <a:gdLst>
              <a:gd name="connsiteX0" fmla="*/ 2030424 w 2030424"/>
              <a:gd name="connsiteY0" fmla="*/ 2016000 h 2016000"/>
              <a:gd name="connsiteX1" fmla="*/ 1840440 w 2030424"/>
              <a:gd name="connsiteY1" fmla="*/ 2016000 h 2016000"/>
              <a:gd name="connsiteX2" fmla="*/ 59587 w 2030424"/>
              <a:gd name="connsiteY2" fmla="*/ 65271 h 2016000"/>
              <a:gd name="connsiteX3" fmla="*/ 0 w 2030424"/>
              <a:gd name="connsiteY3" fmla="*/ 0 h 2016000"/>
              <a:gd name="connsiteX4" fmla="*/ 2030424 w 2030424"/>
              <a:gd name="connsiteY4" fmla="*/ 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424" h="2016000">
                <a:moveTo>
                  <a:pt x="2030424" y="2016000"/>
                </a:moveTo>
                <a:lnTo>
                  <a:pt x="1840440" y="2016000"/>
                </a:lnTo>
                <a:lnTo>
                  <a:pt x="59587" y="65271"/>
                </a:lnTo>
                <a:lnTo>
                  <a:pt x="0" y="0"/>
                </a:lnTo>
                <a:lnTo>
                  <a:pt x="2030424" y="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4"/>
          <p:cNvSpPr/>
          <p:nvPr/>
        </p:nvSpPr>
        <p:spPr>
          <a:xfrm rot="13343609">
            <a:off x="10843185" y="4705015"/>
            <a:ext cx="80001" cy="2016000"/>
          </a:xfrm>
          <a:prstGeom prst="rect">
            <a:avLst/>
          </a:prstGeom>
          <a:solidFill>
            <a:srgbClr val="1C5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570905231"/>
      </p:ext>
    </p:extLst>
  </p:cSld>
  <p:clrMapOvr>
    <a:masterClrMapping/>
  </p:clrMapOvr>
  <p:transition spd="slow" advClick="0" advTm="3000">
    <p:random/>
  </p:transition>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55816"/>
            <a:ext cx="10047763" cy="682626"/>
          </a:xfrm>
        </p:spPr>
        <p:txBody>
          <a:bodyPr/>
          <a:lstStyle/>
          <a:p>
            <a:r>
              <a:rPr lang="zh-CN" altLang="en-US"/>
              <a:t>单击此处编辑母版标题样式</a:t>
            </a:r>
            <a:endParaRPr lang="zh-CN" altLang="en-US" dirty="0"/>
          </a:p>
        </p:txBody>
      </p:sp>
      <p:sp>
        <p:nvSpPr>
          <p:cNvPr id="3" name="内容占位符 2"/>
          <p:cNvSpPr>
            <a:spLocks noGrp="1"/>
          </p:cNvSpPr>
          <p:nvPr>
            <p:ph idx="1"/>
          </p:nvPr>
        </p:nvSpPr>
        <p:spPr>
          <a:xfrm>
            <a:off x="609600" y="1388384"/>
            <a:ext cx="10972800" cy="4741863"/>
          </a:xfrm>
        </p:spPr>
        <p:txBody>
          <a:bodyPr/>
          <a:lstStyle>
            <a:lvl1pPr marL="449263" indent="-363538">
              <a:buClr>
                <a:schemeClr val="accent1"/>
              </a:buClr>
              <a:buFont typeface="Wingdings" panose="05000000000000000000" pitchFamily="2" charset="2"/>
              <a:buChar char="l"/>
              <a:defRPr>
                <a:solidFill>
                  <a:schemeClr val="accent1"/>
                </a:solidFill>
              </a:defRPr>
            </a:lvl1pPr>
            <a:lvl2pPr marL="449263" indent="0">
              <a:buClr>
                <a:schemeClr val="accent1"/>
              </a:buClr>
              <a:buFont typeface="Arial" panose="020B0604020202020204" pitchFamily="34" charset="0"/>
              <a:buNone/>
              <a:defRPr>
                <a:solidFill>
                  <a:schemeClr val="tx1">
                    <a:lumMod val="75000"/>
                  </a:schemeClr>
                </a:solidFill>
              </a:defRPr>
            </a:lvl2pPr>
          </a:lstStyle>
          <a:p>
            <a:pPr lvl="0"/>
            <a:r>
              <a:rPr lang="zh-CN" altLang="en-US"/>
              <a:t>编辑母版文本样式</a:t>
            </a:r>
          </a:p>
          <a:p>
            <a:pPr lvl="1"/>
            <a:r>
              <a:rPr lang="zh-CN" altLang="en-US"/>
              <a:t>第二级</a:t>
            </a:r>
          </a:p>
        </p:txBody>
      </p:sp>
      <p:sp>
        <p:nvSpPr>
          <p:cNvPr id="4" name="Rectangle 4"/>
          <p:cNvSpPr>
            <a:spLocks noGrp="1" noChangeArrowheads="1"/>
          </p:cNvSpPr>
          <p:nvPr>
            <p:ph type="dt" sz="half" idx="10"/>
          </p:nvPr>
        </p:nvSpPr>
        <p:spPr>
          <a:ln/>
        </p:spPr>
        <p:txBody>
          <a:bodyPr/>
          <a:lstStyle>
            <a:lvl1pPr>
              <a:defRPr>
                <a:solidFill>
                  <a:schemeClr val="tx1">
                    <a:lumMod val="75000"/>
                  </a:schemeClr>
                </a:solidFill>
              </a:defRPr>
            </a:lvl1pPr>
          </a:lstStyle>
          <a:p>
            <a:fld id="{49C8F1E8-2B69-412D-924E-F0540A2A19C3}" type="datetimeFigureOut">
              <a:rPr lang="zh-CN" altLang="en-US" smtClean="0"/>
              <a:t>2022/12/9</a:t>
            </a:fld>
            <a:endParaRPr lang="zh-CN" altLang="en-US"/>
          </a:p>
        </p:txBody>
      </p:sp>
      <p:sp>
        <p:nvSpPr>
          <p:cNvPr id="5" name="Rectangle 5"/>
          <p:cNvSpPr>
            <a:spLocks noGrp="1" noChangeArrowheads="1"/>
          </p:cNvSpPr>
          <p:nvPr>
            <p:ph type="ftr" sz="quarter" idx="11"/>
          </p:nvPr>
        </p:nvSpPr>
        <p:spPr>
          <a:ln/>
        </p:spPr>
        <p:txBody>
          <a:bodyPr/>
          <a:lstStyle>
            <a:lvl1pPr>
              <a:defRPr>
                <a:solidFill>
                  <a:schemeClr val="tx1">
                    <a:lumMod val="75000"/>
                  </a:schemeClr>
                </a:solidFill>
              </a:defRPr>
            </a:lvl1pPr>
          </a:lstStyle>
          <a:p>
            <a:endParaRPr lang="zh-CN" altLang="en-US"/>
          </a:p>
        </p:txBody>
      </p:sp>
      <p:sp>
        <p:nvSpPr>
          <p:cNvPr id="6" name="Rectangle 6"/>
          <p:cNvSpPr>
            <a:spLocks noGrp="1" noChangeArrowheads="1"/>
          </p:cNvSpPr>
          <p:nvPr>
            <p:ph type="sldNum" sz="quarter" idx="12"/>
          </p:nvPr>
        </p:nvSpPr>
        <p:spPr>
          <a:ln/>
        </p:spPr>
        <p:txBody>
          <a:bodyPr/>
          <a:lstStyle>
            <a:lvl1pPr>
              <a:defRPr>
                <a:solidFill>
                  <a:schemeClr val="tx1">
                    <a:lumMod val="75000"/>
                  </a:schemeClr>
                </a:solidFill>
              </a:defRPr>
            </a:lvl1pPr>
          </a:lstStyle>
          <a:p>
            <a:fld id="{4981E012-4F2B-4715-8F16-35096FDBE768}" type="slidenum">
              <a:rPr lang="zh-CN" altLang="en-US" smtClean="0"/>
              <a:t>‹#›</a:t>
            </a:fld>
            <a:endParaRPr lang="zh-CN" altLang="en-US"/>
          </a:p>
        </p:txBody>
      </p:sp>
    </p:spTree>
    <p:extLst>
      <p:ext uri="{BB962C8B-B14F-4D97-AF65-F5344CB8AC3E}">
        <p14:creationId xmlns:p14="http://schemas.microsoft.com/office/powerpoint/2010/main" val="2751794826"/>
      </p:ext>
    </p:extLst>
  </p:cSld>
  <p:clrMapOvr>
    <a:masterClrMapping/>
  </p:clrMapOvr>
  <p:transition spd="slow" advClick="0" advTm="3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
        <p:nvSpPr>
          <p:cNvPr id="4" name="Rectangle 4"/>
          <p:cNvSpPr>
            <a:spLocks noGrp="1" noChangeArrowheads="1"/>
          </p:cNvSpPr>
          <p:nvPr>
            <p:ph type="dt" sz="half" idx="10"/>
          </p:nvPr>
        </p:nvSpPr>
        <p:spPr>
          <a:ln/>
        </p:spPr>
        <p:txBody>
          <a:bodyPr/>
          <a:lstStyle>
            <a:lvl1pPr>
              <a:defRPr/>
            </a:lvl1pPr>
          </a:lstStyle>
          <a:p>
            <a:fld id="{49C8F1E8-2B69-412D-924E-F0540A2A19C3}" type="datetimeFigureOut">
              <a:rPr lang="zh-CN" altLang="en-US" smtClean="0"/>
              <a:t>2022/12/9</a:t>
            </a:fld>
            <a:endParaRPr lang="zh-CN" altLang="en-US"/>
          </a:p>
        </p:txBody>
      </p:sp>
      <p:sp>
        <p:nvSpPr>
          <p:cNvPr id="5" name="Rectangle 5"/>
          <p:cNvSpPr>
            <a:spLocks noGrp="1" noChangeArrowheads="1"/>
          </p:cNvSpPr>
          <p:nvPr>
            <p:ph type="ftr" sz="quarter" idx="11"/>
          </p:nvPr>
        </p:nvSpPr>
        <p:spPr>
          <a:ln/>
        </p:spPr>
        <p:txBody>
          <a:bodyPr/>
          <a:lstStyle>
            <a:lvl1pPr>
              <a:defRPr/>
            </a:lvl1pPr>
          </a:lstStyle>
          <a:p>
            <a:endParaRPr lang="zh-CN" altLang="en-US"/>
          </a:p>
        </p:txBody>
      </p:sp>
      <p:sp>
        <p:nvSpPr>
          <p:cNvPr id="6" name="Rectangle 6"/>
          <p:cNvSpPr>
            <a:spLocks noGrp="1" noChangeArrowheads="1"/>
          </p:cNvSpPr>
          <p:nvPr>
            <p:ph type="sldNum" sz="quarter" idx="12"/>
          </p:nvPr>
        </p:nvSpPr>
        <p:spPr>
          <a:ln/>
        </p:spPr>
        <p:txBody>
          <a:bodyPr/>
          <a:lstStyle>
            <a:lvl1pPr>
              <a:defRPr/>
            </a:lvl1pPr>
          </a:lstStyle>
          <a:p>
            <a:fld id="{4981E012-4F2B-4715-8F16-35096FDBE768}" type="slidenum">
              <a:rPr lang="zh-CN" altLang="en-US" smtClean="0"/>
              <a:t>‹#›</a:t>
            </a:fld>
            <a:endParaRPr lang="zh-CN" altLang="en-US"/>
          </a:p>
        </p:txBody>
      </p:sp>
    </p:spTree>
    <p:extLst>
      <p:ext uri="{BB962C8B-B14F-4D97-AF65-F5344CB8AC3E}">
        <p14:creationId xmlns:p14="http://schemas.microsoft.com/office/powerpoint/2010/main" val="2351779757"/>
      </p:ext>
    </p:extLst>
  </p:cSld>
  <p:clrMapOvr>
    <a:masterClrMapping/>
  </p:clrMapOvr>
  <p:transition spd="slow" advClick="0" advTm="3000">
    <p:random/>
  </p:transition>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4418" y="1412876"/>
            <a:ext cx="5681133" cy="4741863"/>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508752" y="1412876"/>
            <a:ext cx="5683249" cy="4741863"/>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p:cNvSpPr>
            <a:spLocks noGrp="1" noChangeArrowheads="1"/>
          </p:cNvSpPr>
          <p:nvPr>
            <p:ph type="dt" sz="half" idx="10"/>
          </p:nvPr>
        </p:nvSpPr>
        <p:spPr>
          <a:ln/>
        </p:spPr>
        <p:txBody>
          <a:bodyPr/>
          <a:lstStyle>
            <a:lvl1pPr>
              <a:defRPr/>
            </a:lvl1pPr>
          </a:lstStyle>
          <a:p>
            <a:fld id="{49C8F1E8-2B69-412D-924E-F0540A2A19C3}" type="datetimeFigureOut">
              <a:rPr lang="zh-CN" altLang="en-US" smtClean="0"/>
              <a:t>2022/12/9</a:t>
            </a:fld>
            <a:endParaRPr lang="zh-CN" altLang="en-US"/>
          </a:p>
        </p:txBody>
      </p:sp>
      <p:sp>
        <p:nvSpPr>
          <p:cNvPr id="6" name="Rectangle 5"/>
          <p:cNvSpPr>
            <a:spLocks noGrp="1" noChangeArrowheads="1"/>
          </p:cNvSpPr>
          <p:nvPr>
            <p:ph type="ftr" sz="quarter" idx="11"/>
          </p:nvPr>
        </p:nvSpPr>
        <p:spPr>
          <a:ln/>
        </p:spPr>
        <p:txBody>
          <a:bodyPr/>
          <a:lstStyle>
            <a:lvl1pPr>
              <a:defRPr/>
            </a:lvl1pPr>
          </a:lstStyle>
          <a:p>
            <a:endParaRPr lang="zh-CN" altLang="en-US"/>
          </a:p>
        </p:txBody>
      </p:sp>
      <p:sp>
        <p:nvSpPr>
          <p:cNvPr id="7" name="Rectangle 6"/>
          <p:cNvSpPr>
            <a:spLocks noGrp="1" noChangeArrowheads="1"/>
          </p:cNvSpPr>
          <p:nvPr>
            <p:ph type="sldNum" sz="quarter" idx="12"/>
          </p:nvPr>
        </p:nvSpPr>
        <p:spPr>
          <a:ln/>
        </p:spPr>
        <p:txBody>
          <a:bodyPr/>
          <a:lstStyle>
            <a:lvl1pPr>
              <a:defRPr/>
            </a:lvl1pPr>
          </a:lstStyle>
          <a:p>
            <a:fld id="{4981E012-4F2B-4715-8F16-35096FDBE768}" type="slidenum">
              <a:rPr lang="zh-CN" altLang="en-US" smtClean="0"/>
              <a:t>‹#›</a:t>
            </a:fld>
            <a:endParaRPr lang="zh-CN" altLang="en-US"/>
          </a:p>
        </p:txBody>
      </p:sp>
    </p:spTree>
    <p:extLst>
      <p:ext uri="{BB962C8B-B14F-4D97-AF65-F5344CB8AC3E}">
        <p14:creationId xmlns:p14="http://schemas.microsoft.com/office/powerpoint/2010/main" val="4200243026"/>
      </p:ext>
    </p:extLst>
  </p:cSld>
  <p:clrMapOvr>
    <a:masterClrMapping/>
  </p:clrMapOvr>
  <p:transition spd="slow" advClick="0" advTm="300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40318" y="2505075"/>
            <a:ext cx="5158316"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p:cNvSpPr>
            <a:spLocks noGrp="1" noChangeArrowheads="1"/>
          </p:cNvSpPr>
          <p:nvPr>
            <p:ph type="dt" sz="half" idx="10"/>
          </p:nvPr>
        </p:nvSpPr>
        <p:spPr>
          <a:ln/>
        </p:spPr>
        <p:txBody>
          <a:bodyPr/>
          <a:lstStyle>
            <a:lvl1pPr>
              <a:defRPr/>
            </a:lvl1pPr>
          </a:lstStyle>
          <a:p>
            <a:fld id="{49C8F1E8-2B69-412D-924E-F0540A2A19C3}" type="datetimeFigureOut">
              <a:rPr lang="zh-CN" altLang="en-US" smtClean="0"/>
              <a:t>2022/12/9</a:t>
            </a:fld>
            <a:endParaRPr lang="zh-CN" altLang="en-US"/>
          </a:p>
        </p:txBody>
      </p:sp>
      <p:sp>
        <p:nvSpPr>
          <p:cNvPr id="8" name="Rectangle 5"/>
          <p:cNvSpPr>
            <a:spLocks noGrp="1" noChangeArrowheads="1"/>
          </p:cNvSpPr>
          <p:nvPr>
            <p:ph type="ftr" sz="quarter" idx="11"/>
          </p:nvPr>
        </p:nvSpPr>
        <p:spPr>
          <a:ln/>
        </p:spPr>
        <p:txBody>
          <a:bodyPr/>
          <a:lstStyle>
            <a:lvl1pPr>
              <a:defRPr/>
            </a:lvl1pPr>
          </a:lstStyle>
          <a:p>
            <a:endParaRPr lang="zh-CN" altLang="en-US"/>
          </a:p>
        </p:txBody>
      </p:sp>
      <p:sp>
        <p:nvSpPr>
          <p:cNvPr id="9" name="Rectangle 6"/>
          <p:cNvSpPr>
            <a:spLocks noGrp="1" noChangeArrowheads="1"/>
          </p:cNvSpPr>
          <p:nvPr>
            <p:ph type="sldNum" sz="quarter" idx="12"/>
          </p:nvPr>
        </p:nvSpPr>
        <p:spPr>
          <a:ln/>
        </p:spPr>
        <p:txBody>
          <a:bodyPr/>
          <a:lstStyle>
            <a:lvl1pPr>
              <a:defRPr/>
            </a:lvl1pPr>
          </a:lstStyle>
          <a:p>
            <a:fld id="{4981E012-4F2B-4715-8F16-35096FDBE768}" type="slidenum">
              <a:rPr lang="zh-CN" altLang="en-US" smtClean="0"/>
              <a:t>‹#›</a:t>
            </a:fld>
            <a:endParaRPr lang="zh-CN" altLang="en-US"/>
          </a:p>
        </p:txBody>
      </p:sp>
    </p:spTree>
    <p:extLst>
      <p:ext uri="{BB962C8B-B14F-4D97-AF65-F5344CB8AC3E}">
        <p14:creationId xmlns:p14="http://schemas.microsoft.com/office/powerpoint/2010/main" val="2164526347"/>
      </p:ext>
    </p:extLst>
  </p:cSld>
  <p:clrMapOvr>
    <a:masterClrMapping/>
  </p:clrMapOvr>
  <p:transition spd="slow" advClick="0" advTm="300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4"/>
          <p:cNvSpPr>
            <a:spLocks noGrp="1" noChangeArrowheads="1"/>
          </p:cNvSpPr>
          <p:nvPr>
            <p:ph type="dt" sz="half" idx="10"/>
          </p:nvPr>
        </p:nvSpPr>
        <p:spPr>
          <a:ln/>
        </p:spPr>
        <p:txBody>
          <a:bodyPr/>
          <a:lstStyle>
            <a:lvl1pPr>
              <a:defRPr/>
            </a:lvl1pPr>
          </a:lstStyle>
          <a:p>
            <a:fld id="{49C8F1E8-2B69-412D-924E-F0540A2A19C3}" type="datetimeFigureOut">
              <a:rPr lang="zh-CN" altLang="en-US" smtClean="0"/>
              <a:t>2022/12/9</a:t>
            </a:fld>
            <a:endParaRPr lang="zh-CN" altLang="en-US"/>
          </a:p>
        </p:txBody>
      </p:sp>
      <p:sp>
        <p:nvSpPr>
          <p:cNvPr id="4" name="Rectangle 5"/>
          <p:cNvSpPr>
            <a:spLocks noGrp="1" noChangeArrowheads="1"/>
          </p:cNvSpPr>
          <p:nvPr>
            <p:ph type="ftr" sz="quarter" idx="11"/>
          </p:nvPr>
        </p:nvSpPr>
        <p:spPr>
          <a:ln/>
        </p:spPr>
        <p:txBody>
          <a:bodyPr/>
          <a:lstStyle>
            <a:lvl1pPr>
              <a:defRPr/>
            </a:lvl1pPr>
          </a:lstStyle>
          <a:p>
            <a:endParaRPr lang="zh-CN" altLang="en-US"/>
          </a:p>
        </p:txBody>
      </p:sp>
      <p:sp>
        <p:nvSpPr>
          <p:cNvPr id="5" name="Rectangle 6"/>
          <p:cNvSpPr>
            <a:spLocks noGrp="1" noChangeArrowheads="1"/>
          </p:cNvSpPr>
          <p:nvPr>
            <p:ph type="sldNum" sz="quarter" idx="12"/>
          </p:nvPr>
        </p:nvSpPr>
        <p:spPr>
          <a:ln/>
        </p:spPr>
        <p:txBody>
          <a:bodyPr/>
          <a:lstStyle>
            <a:lvl1pPr>
              <a:defRPr/>
            </a:lvl1pPr>
          </a:lstStyle>
          <a:p>
            <a:fld id="{4981E012-4F2B-4715-8F16-35096FDBE768}" type="slidenum">
              <a:rPr lang="zh-CN" altLang="en-US" smtClean="0"/>
              <a:t>‹#›</a:t>
            </a:fld>
            <a:endParaRPr lang="zh-CN" altLang="en-US"/>
          </a:p>
        </p:txBody>
      </p:sp>
    </p:spTree>
    <p:extLst>
      <p:ext uri="{BB962C8B-B14F-4D97-AF65-F5344CB8AC3E}">
        <p14:creationId xmlns:p14="http://schemas.microsoft.com/office/powerpoint/2010/main" val="778729934"/>
      </p:ext>
    </p:extLst>
  </p:cSld>
  <p:clrMapOvr>
    <a:masterClrMapping/>
  </p:clrMapOvr>
  <p:transition spd="slow" advClick="0" advTm="3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9" name="图片 8"/>
          <p:cNvPicPr>
            <a:picLocks noChangeAspect="1"/>
          </p:cNvPicPr>
          <p:nvPr/>
        </p:nvPicPr>
        <p:blipFill>
          <a:blip r:embed="rId2"/>
          <a:stretch>
            <a:fillRect/>
          </a:stretch>
        </p:blipFill>
        <p:spPr>
          <a:xfrm flipV="1">
            <a:off x="0" y="0"/>
            <a:ext cx="12192000" cy="6858000"/>
          </a:xfrm>
          <a:prstGeom prst="rect">
            <a:avLst/>
          </a:prstGeom>
        </p:spPr>
      </p:pic>
      <p:sp>
        <p:nvSpPr>
          <p:cNvPr id="3" name="日期占位符 1"/>
          <p:cNvSpPr>
            <a:spLocks noGrp="1"/>
          </p:cNvSpPr>
          <p:nvPr>
            <p:ph type="dt" sz="half" idx="10"/>
          </p:nvPr>
        </p:nvSpPr>
        <p:spPr/>
        <p:txBody>
          <a:bodyPr/>
          <a:lstStyle>
            <a:lvl1pPr>
              <a:defRPr/>
            </a:lvl1pPr>
          </a:lstStyle>
          <a:p>
            <a:fld id="{49C8F1E8-2B69-412D-924E-F0540A2A19C3}" type="datetimeFigureOut">
              <a:rPr lang="zh-CN" altLang="en-US" smtClean="0"/>
              <a:t>2022/12/9</a:t>
            </a:fld>
            <a:endParaRPr lang="zh-CN" altLang="en-US"/>
          </a:p>
        </p:txBody>
      </p:sp>
      <p:sp>
        <p:nvSpPr>
          <p:cNvPr id="4" name="页脚占位符 2"/>
          <p:cNvSpPr>
            <a:spLocks noGrp="1"/>
          </p:cNvSpPr>
          <p:nvPr>
            <p:ph type="ftr" sz="quarter" idx="11"/>
          </p:nvPr>
        </p:nvSpPr>
        <p:spPr/>
        <p:txBody>
          <a:bodyPr/>
          <a:lstStyle>
            <a:lvl1pPr>
              <a:defRPr/>
            </a:lvl1pPr>
          </a:lstStyle>
          <a:p>
            <a:endParaRPr lang="zh-CN" altLang="en-US"/>
          </a:p>
        </p:txBody>
      </p:sp>
      <p:sp>
        <p:nvSpPr>
          <p:cNvPr id="5" name="灯片编号占位符 3"/>
          <p:cNvSpPr>
            <a:spLocks noGrp="1"/>
          </p:cNvSpPr>
          <p:nvPr>
            <p:ph type="sldNum" sz="quarter" idx="12"/>
          </p:nvPr>
        </p:nvSpPr>
        <p:spPr/>
        <p:txBody>
          <a:bodyPr/>
          <a:lstStyle>
            <a:lvl1pPr>
              <a:defRPr/>
            </a:lvl1pPr>
          </a:lstStyle>
          <a:p>
            <a:fld id="{4981E012-4F2B-4715-8F16-35096FDBE768}" type="slidenum">
              <a:rPr lang="zh-CN" altLang="en-US" smtClean="0"/>
              <a:t>‹#›</a:t>
            </a:fld>
            <a:endParaRPr lang="zh-CN" altLang="en-US"/>
          </a:p>
        </p:txBody>
      </p:sp>
      <p:sp>
        <p:nvSpPr>
          <p:cNvPr id="7" name="矩形 6"/>
          <p:cNvSpPr/>
          <p:nvPr/>
        </p:nvSpPr>
        <p:spPr>
          <a:xfrm>
            <a:off x="0" y="1"/>
            <a:ext cx="12192000" cy="685800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2400"/>
          </a:p>
        </p:txBody>
      </p:sp>
    </p:spTree>
    <p:extLst>
      <p:ext uri="{BB962C8B-B14F-4D97-AF65-F5344CB8AC3E}">
        <p14:creationId xmlns:p14="http://schemas.microsoft.com/office/powerpoint/2010/main" val="1112588494"/>
      </p:ext>
    </p:extLst>
  </p:cSld>
  <p:clrMapOvr>
    <a:masterClrMapping/>
  </p:clrMapOvr>
  <p:transition spd="slow" advClick="0" advTm="3000">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Rectangle 4"/>
          <p:cNvSpPr>
            <a:spLocks noGrp="1" noChangeArrowheads="1"/>
          </p:cNvSpPr>
          <p:nvPr>
            <p:ph type="dt" sz="half" idx="10"/>
          </p:nvPr>
        </p:nvSpPr>
        <p:spPr>
          <a:ln/>
        </p:spPr>
        <p:txBody>
          <a:bodyPr/>
          <a:lstStyle>
            <a:lvl1pPr>
              <a:defRPr/>
            </a:lvl1pPr>
          </a:lstStyle>
          <a:p>
            <a:fld id="{49C8F1E8-2B69-412D-924E-F0540A2A19C3}" type="datetimeFigureOut">
              <a:rPr lang="zh-CN" altLang="en-US" smtClean="0"/>
              <a:t>2022/12/9</a:t>
            </a:fld>
            <a:endParaRPr lang="zh-CN" altLang="en-US"/>
          </a:p>
        </p:txBody>
      </p:sp>
      <p:sp>
        <p:nvSpPr>
          <p:cNvPr id="6" name="Rectangle 5"/>
          <p:cNvSpPr>
            <a:spLocks noGrp="1" noChangeArrowheads="1"/>
          </p:cNvSpPr>
          <p:nvPr>
            <p:ph type="ftr" sz="quarter" idx="11"/>
          </p:nvPr>
        </p:nvSpPr>
        <p:spPr>
          <a:ln/>
        </p:spPr>
        <p:txBody>
          <a:bodyPr/>
          <a:lstStyle>
            <a:lvl1pPr>
              <a:defRPr/>
            </a:lvl1pPr>
          </a:lstStyle>
          <a:p>
            <a:endParaRPr lang="zh-CN" altLang="en-US"/>
          </a:p>
        </p:txBody>
      </p:sp>
      <p:sp>
        <p:nvSpPr>
          <p:cNvPr id="7" name="Rectangle 6"/>
          <p:cNvSpPr>
            <a:spLocks noGrp="1" noChangeArrowheads="1"/>
          </p:cNvSpPr>
          <p:nvPr>
            <p:ph type="sldNum" sz="quarter" idx="12"/>
          </p:nvPr>
        </p:nvSpPr>
        <p:spPr>
          <a:ln/>
        </p:spPr>
        <p:txBody>
          <a:bodyPr/>
          <a:lstStyle>
            <a:lvl1pPr>
              <a:defRPr/>
            </a:lvl1pPr>
          </a:lstStyle>
          <a:p>
            <a:fld id="{4981E012-4F2B-4715-8F16-35096FDBE768}" type="slidenum">
              <a:rPr lang="zh-CN" altLang="en-US" smtClean="0"/>
              <a:t>‹#›</a:t>
            </a:fld>
            <a:endParaRPr lang="zh-CN" altLang="en-US"/>
          </a:p>
        </p:txBody>
      </p:sp>
    </p:spTree>
    <p:extLst>
      <p:ext uri="{BB962C8B-B14F-4D97-AF65-F5344CB8AC3E}">
        <p14:creationId xmlns:p14="http://schemas.microsoft.com/office/powerpoint/2010/main" val="3231220126"/>
      </p:ext>
    </p:extLst>
  </p:cSld>
  <p:clrMapOvr>
    <a:masterClrMapping/>
  </p:clrMapOvr>
  <p:transition spd="slow" advClick="0" advTm="300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a:t>单击图标添加图片</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Rectangle 4"/>
          <p:cNvSpPr>
            <a:spLocks noGrp="1" noChangeArrowheads="1"/>
          </p:cNvSpPr>
          <p:nvPr>
            <p:ph type="dt" sz="half" idx="10"/>
          </p:nvPr>
        </p:nvSpPr>
        <p:spPr>
          <a:ln/>
        </p:spPr>
        <p:txBody>
          <a:bodyPr/>
          <a:lstStyle>
            <a:lvl1pPr>
              <a:defRPr/>
            </a:lvl1pPr>
          </a:lstStyle>
          <a:p>
            <a:fld id="{49C8F1E8-2B69-412D-924E-F0540A2A19C3}" type="datetimeFigureOut">
              <a:rPr lang="zh-CN" altLang="en-US" smtClean="0"/>
              <a:t>2022/12/9</a:t>
            </a:fld>
            <a:endParaRPr lang="zh-CN" altLang="en-US"/>
          </a:p>
        </p:txBody>
      </p:sp>
      <p:sp>
        <p:nvSpPr>
          <p:cNvPr id="6" name="Rectangle 5"/>
          <p:cNvSpPr>
            <a:spLocks noGrp="1" noChangeArrowheads="1"/>
          </p:cNvSpPr>
          <p:nvPr>
            <p:ph type="ftr" sz="quarter" idx="11"/>
          </p:nvPr>
        </p:nvSpPr>
        <p:spPr>
          <a:ln/>
        </p:spPr>
        <p:txBody>
          <a:bodyPr/>
          <a:lstStyle>
            <a:lvl1pPr>
              <a:defRPr/>
            </a:lvl1pPr>
          </a:lstStyle>
          <a:p>
            <a:endParaRPr lang="zh-CN" altLang="en-US"/>
          </a:p>
        </p:txBody>
      </p:sp>
      <p:sp>
        <p:nvSpPr>
          <p:cNvPr id="7" name="Rectangle 6"/>
          <p:cNvSpPr>
            <a:spLocks noGrp="1" noChangeArrowheads="1"/>
          </p:cNvSpPr>
          <p:nvPr>
            <p:ph type="sldNum" sz="quarter" idx="12"/>
          </p:nvPr>
        </p:nvSpPr>
        <p:spPr>
          <a:ln/>
        </p:spPr>
        <p:txBody>
          <a:bodyPr/>
          <a:lstStyle>
            <a:lvl1pPr>
              <a:defRPr/>
            </a:lvl1pPr>
          </a:lstStyle>
          <a:p>
            <a:fld id="{4981E012-4F2B-4715-8F16-35096FDBE768}" type="slidenum">
              <a:rPr lang="zh-CN" altLang="en-US" smtClean="0"/>
              <a:t>‹#›</a:t>
            </a:fld>
            <a:endParaRPr lang="zh-CN" altLang="en-US"/>
          </a:p>
        </p:txBody>
      </p:sp>
    </p:spTree>
    <p:extLst>
      <p:ext uri="{BB962C8B-B14F-4D97-AF65-F5344CB8AC3E}">
        <p14:creationId xmlns:p14="http://schemas.microsoft.com/office/powerpoint/2010/main" val="1242759601"/>
      </p:ext>
    </p:extLst>
  </p:cSld>
  <p:clrMapOvr>
    <a:masterClrMapping/>
  </p:clrMapOvr>
  <p:transition spd="slow" advClick="0" advTm="300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fld id="{49C8F1E8-2B69-412D-924E-F0540A2A19C3}" type="datetimeFigureOut">
              <a:rPr lang="zh-CN" altLang="en-US" smtClean="0"/>
              <a:t>2022/12/9</a:t>
            </a:fld>
            <a:endParaRPr lang="zh-CN" altLang="en-US"/>
          </a:p>
        </p:txBody>
      </p:sp>
      <p:sp>
        <p:nvSpPr>
          <p:cNvPr id="5" name="Rectangle 5"/>
          <p:cNvSpPr>
            <a:spLocks noGrp="1" noChangeArrowheads="1"/>
          </p:cNvSpPr>
          <p:nvPr>
            <p:ph type="ftr" sz="quarter" idx="11"/>
          </p:nvPr>
        </p:nvSpPr>
        <p:spPr>
          <a:ln/>
        </p:spPr>
        <p:txBody>
          <a:bodyPr/>
          <a:lstStyle>
            <a:lvl1pPr>
              <a:defRPr/>
            </a:lvl1pPr>
          </a:lstStyle>
          <a:p>
            <a:endParaRPr lang="zh-CN" altLang="en-US"/>
          </a:p>
        </p:txBody>
      </p:sp>
      <p:sp>
        <p:nvSpPr>
          <p:cNvPr id="6" name="Rectangle 6"/>
          <p:cNvSpPr>
            <a:spLocks noGrp="1" noChangeArrowheads="1"/>
          </p:cNvSpPr>
          <p:nvPr>
            <p:ph type="sldNum" sz="quarter" idx="12"/>
          </p:nvPr>
        </p:nvSpPr>
        <p:spPr>
          <a:ln/>
        </p:spPr>
        <p:txBody>
          <a:bodyPr/>
          <a:lstStyle>
            <a:lvl1pPr>
              <a:defRPr/>
            </a:lvl1pPr>
          </a:lstStyle>
          <a:p>
            <a:fld id="{4981E012-4F2B-4715-8F16-35096FDBE768}" type="slidenum">
              <a:rPr lang="zh-CN" altLang="en-US" smtClean="0"/>
              <a:t>‹#›</a:t>
            </a:fld>
            <a:endParaRPr lang="zh-CN" altLang="en-US"/>
          </a:p>
        </p:txBody>
      </p:sp>
    </p:spTree>
    <p:extLst>
      <p:ext uri="{BB962C8B-B14F-4D97-AF65-F5344CB8AC3E}">
        <p14:creationId xmlns:p14="http://schemas.microsoft.com/office/powerpoint/2010/main" val="1353044798"/>
      </p:ext>
    </p:extLst>
  </p:cSld>
  <p:clrMapOvr>
    <a:masterClrMapping/>
  </p:clrMapOvr>
  <p:transition spd="slow" advClick="0" advTm="300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444567" y="476250"/>
            <a:ext cx="2937933" cy="56784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4418" y="476250"/>
            <a:ext cx="8616949" cy="567848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p:cNvSpPr>
            <a:spLocks noGrp="1" noChangeArrowheads="1"/>
          </p:cNvSpPr>
          <p:nvPr>
            <p:ph type="dt" sz="half" idx="10"/>
          </p:nvPr>
        </p:nvSpPr>
        <p:spPr>
          <a:ln/>
        </p:spPr>
        <p:txBody>
          <a:bodyPr/>
          <a:lstStyle>
            <a:lvl1pPr>
              <a:defRPr/>
            </a:lvl1pPr>
          </a:lstStyle>
          <a:p>
            <a:fld id="{49C8F1E8-2B69-412D-924E-F0540A2A19C3}" type="datetimeFigureOut">
              <a:rPr lang="zh-CN" altLang="en-US" smtClean="0"/>
              <a:t>2022/12/9</a:t>
            </a:fld>
            <a:endParaRPr lang="zh-CN" altLang="en-US"/>
          </a:p>
        </p:txBody>
      </p:sp>
      <p:sp>
        <p:nvSpPr>
          <p:cNvPr id="5" name="Rectangle 5"/>
          <p:cNvSpPr>
            <a:spLocks noGrp="1" noChangeArrowheads="1"/>
          </p:cNvSpPr>
          <p:nvPr>
            <p:ph type="ftr" sz="quarter" idx="11"/>
          </p:nvPr>
        </p:nvSpPr>
        <p:spPr>
          <a:ln/>
        </p:spPr>
        <p:txBody>
          <a:bodyPr/>
          <a:lstStyle>
            <a:lvl1pPr>
              <a:defRPr/>
            </a:lvl1pPr>
          </a:lstStyle>
          <a:p>
            <a:endParaRPr lang="zh-CN" altLang="en-US"/>
          </a:p>
        </p:txBody>
      </p:sp>
      <p:sp>
        <p:nvSpPr>
          <p:cNvPr id="6" name="Rectangle 6"/>
          <p:cNvSpPr>
            <a:spLocks noGrp="1" noChangeArrowheads="1"/>
          </p:cNvSpPr>
          <p:nvPr>
            <p:ph type="sldNum" sz="quarter" idx="12"/>
          </p:nvPr>
        </p:nvSpPr>
        <p:spPr>
          <a:ln/>
        </p:spPr>
        <p:txBody>
          <a:bodyPr/>
          <a:lstStyle>
            <a:lvl1pPr>
              <a:defRPr/>
            </a:lvl1pPr>
          </a:lstStyle>
          <a:p>
            <a:fld id="{4981E012-4F2B-4715-8F16-35096FDBE768}" type="slidenum">
              <a:rPr lang="zh-CN" altLang="en-US" smtClean="0"/>
              <a:t>‹#›</a:t>
            </a:fld>
            <a:endParaRPr lang="zh-CN" altLang="en-US"/>
          </a:p>
        </p:txBody>
      </p:sp>
    </p:spTree>
    <p:extLst>
      <p:ext uri="{BB962C8B-B14F-4D97-AF65-F5344CB8AC3E}">
        <p14:creationId xmlns:p14="http://schemas.microsoft.com/office/powerpoint/2010/main" val="1887126126"/>
      </p:ext>
    </p:extLst>
  </p:cSld>
  <p:clrMapOvr>
    <a:masterClrMapping/>
  </p:clrMapOvr>
  <p:transition spd="slow" advClick="0" advTm="300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13"/>
          <a:stretch>
            <a:fillRect/>
          </a:stretch>
        </p:blipFill>
        <p:spPr>
          <a:xfrm flipV="1">
            <a:off x="0" y="1"/>
            <a:ext cx="12192000" cy="6858000"/>
          </a:xfrm>
          <a:prstGeom prst="rect">
            <a:avLst/>
          </a:prstGeom>
        </p:spPr>
      </p:pic>
      <p:sp>
        <p:nvSpPr>
          <p:cNvPr id="3" name="矩形 2"/>
          <p:cNvSpPr/>
          <p:nvPr/>
        </p:nvSpPr>
        <p:spPr>
          <a:xfrm>
            <a:off x="0" y="1257300"/>
            <a:ext cx="12192000" cy="56007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27" name="Rectangle 2"/>
          <p:cNvSpPr>
            <a:spLocks noGrp="1" noChangeArrowheads="1"/>
          </p:cNvSpPr>
          <p:nvPr>
            <p:ph type="title"/>
          </p:nvPr>
        </p:nvSpPr>
        <p:spPr bwMode="auto">
          <a:xfrm>
            <a:off x="609600" y="255816"/>
            <a:ext cx="10047763" cy="682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1028" name="Rectangle 3"/>
          <p:cNvSpPr>
            <a:spLocks noGrp="1" noChangeArrowheads="1"/>
          </p:cNvSpPr>
          <p:nvPr>
            <p:ph type="body" idx="1"/>
          </p:nvPr>
        </p:nvSpPr>
        <p:spPr bwMode="auto">
          <a:xfrm>
            <a:off x="609600" y="1392805"/>
            <a:ext cx="10972800" cy="474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p:txBody>
      </p:sp>
      <p:sp>
        <p:nvSpPr>
          <p:cNvPr id="2"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chemeClr val="tx1">
                    <a:lumMod val="75000"/>
                  </a:schemeClr>
                </a:solidFill>
              </a:defRPr>
            </a:lvl1pPr>
          </a:lstStyle>
          <a:p>
            <a:fld id="{49C8F1E8-2B69-412D-924E-F0540A2A19C3}" type="datetimeFigureOut">
              <a:rPr lang="zh-CN" altLang="en-US" smtClean="0"/>
              <a:t>2022/12/9</a:t>
            </a:fld>
            <a:endParaRPr lang="zh-CN"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chemeClr val="tx1">
                    <a:lumMod val="75000"/>
                  </a:schemeClr>
                </a:solidFill>
              </a:defRPr>
            </a:lvl1pPr>
          </a:lstStyle>
          <a:p>
            <a:endParaRPr lang="zh-CN"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chemeClr val="tx1">
                    <a:lumMod val="75000"/>
                  </a:schemeClr>
                </a:solidFill>
              </a:defRPr>
            </a:lvl1pPr>
          </a:lstStyle>
          <a:p>
            <a:fld id="{4981E012-4F2B-4715-8F16-35096FDBE768}" type="slidenum">
              <a:rPr lang="zh-CN" altLang="en-US" smtClean="0"/>
              <a:t>‹#›</a:t>
            </a:fld>
            <a:endParaRPr lang="zh-CN" altLang="en-US"/>
          </a:p>
        </p:txBody>
      </p:sp>
    </p:spTree>
    <p:extLst>
      <p:ext uri="{BB962C8B-B14F-4D97-AF65-F5344CB8AC3E}">
        <p14:creationId xmlns:p14="http://schemas.microsoft.com/office/powerpoint/2010/main" val="29127145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3000">
    <p:random/>
  </p:transition>
  <p:timing>
    <p:tnLst>
      <p:par>
        <p:cTn id="1" dur="indefinite" restart="never" nodeType="tmRoot"/>
      </p:par>
    </p:tnLst>
  </p:timing>
  <p:txStyles>
    <p:title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p:titleStyle>
    <p:bodyStyle>
      <a:lvl1pPr marL="449263" indent="-363538" algn="l" rtl="0" eaLnBrk="1" fontAlgn="base" hangingPunct="1">
        <a:spcBef>
          <a:spcPts val="1800"/>
        </a:spcBef>
        <a:spcAft>
          <a:spcPct val="0"/>
        </a:spcAft>
        <a:buClr>
          <a:schemeClr val="accent1"/>
        </a:buClr>
        <a:buSzPct val="100000"/>
        <a:buFont typeface="Wingdings" panose="05000000000000000000" pitchFamily="2" charset="2"/>
        <a:buChar char="l"/>
        <a:defRPr sz="2400" kern="1200">
          <a:solidFill>
            <a:schemeClr val="accent1"/>
          </a:solidFill>
          <a:latin typeface="+mn-lt"/>
          <a:ea typeface="+mn-ea"/>
          <a:cs typeface="+mn-cs"/>
        </a:defRPr>
      </a:lvl1pPr>
      <a:lvl2pPr marL="361950" indent="0" algn="l" rtl="0" eaLnBrk="1" fontAlgn="base" hangingPunct="1">
        <a:lnSpc>
          <a:spcPct val="120000"/>
        </a:lnSpc>
        <a:spcBef>
          <a:spcPct val="20000"/>
        </a:spcBef>
        <a:spcAft>
          <a:spcPct val="0"/>
        </a:spcAft>
        <a:buFont typeface="Arial" panose="020B0604020202020204" pitchFamily="34" charset="0"/>
        <a:buChar char=" "/>
        <a:defRPr sz="1800" kern="1200">
          <a:solidFill>
            <a:schemeClr val="tx2"/>
          </a:solidFill>
          <a:latin typeface="+mn-lt"/>
          <a:ea typeface="+mn-ea"/>
          <a:cs typeface="+mn-cs"/>
        </a:defRPr>
      </a:lvl2pPr>
      <a:lvl3pPr marL="1143000" indent="-228600" algn="l" rtl="0" eaLnBrk="1" fontAlgn="base" hangingPunct="1">
        <a:spcBef>
          <a:spcPct val="20000"/>
        </a:spcBef>
        <a:spcAft>
          <a:spcPct val="0"/>
        </a:spcAft>
        <a:buChar char="•"/>
        <a:defRPr sz="1400" kern="1200">
          <a:solidFill>
            <a:srgbClr val="4D4D4D"/>
          </a:solidFill>
          <a:latin typeface="+mn-lt"/>
          <a:ea typeface="+mn-ea"/>
          <a:cs typeface="+mn-cs"/>
        </a:defRPr>
      </a:lvl3pPr>
      <a:lvl4pPr marL="1600200" indent="-228600" algn="l" rtl="0" eaLnBrk="1" fontAlgn="base" hangingPunct="1">
        <a:spcBef>
          <a:spcPct val="20000"/>
        </a:spcBef>
        <a:spcAft>
          <a:spcPct val="0"/>
        </a:spcAft>
        <a:buChar char="–"/>
        <a:defRPr sz="1200" kern="1200">
          <a:solidFill>
            <a:srgbClr val="4D4D4D"/>
          </a:solidFill>
          <a:latin typeface="+mn-lt"/>
          <a:ea typeface="+mn-ea"/>
          <a:cs typeface="+mn-cs"/>
        </a:defRPr>
      </a:lvl4pPr>
      <a:lvl5pPr marL="2057400" indent="-228600" algn="l" rtl="0" eaLnBrk="1" fontAlgn="base" hangingPunct="1">
        <a:spcBef>
          <a:spcPct val="20000"/>
        </a:spcBef>
        <a:spcAft>
          <a:spcPct val="0"/>
        </a:spcAft>
        <a:buChar char="»"/>
        <a:defRPr sz="12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7.xml"/><Relationship Id="rId18" Type="http://schemas.openxmlformats.org/officeDocument/2006/relationships/slide" Target="slide1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 Target="slide16.xml"/><Relationship Id="rId2" Type="http://schemas.openxmlformats.org/officeDocument/2006/relationships/tags" Target="../tags/tag3.xml"/><Relationship Id="rId16" Type="http://schemas.openxmlformats.org/officeDocument/2006/relationships/slide" Target="slide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2.png"/><Relationship Id="rId10" Type="http://schemas.openxmlformats.org/officeDocument/2006/relationships/tags" Target="../tags/tag11.xml"/><Relationship Id="rId19" Type="http://schemas.openxmlformats.org/officeDocument/2006/relationships/slide" Target="slide3.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6.xml"/><Relationship Id="rId7" Type="http://schemas.openxmlformats.org/officeDocument/2006/relationships/notesSlide" Target="../notesSlides/notesSlide3.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Layout" Target="../slideLayouts/slideLayout7.xml"/><Relationship Id="rId5" Type="http://schemas.openxmlformats.org/officeDocument/2006/relationships/tags" Target="../tags/tag18.xml"/><Relationship Id="rId4" Type="http://schemas.openxmlformats.org/officeDocument/2006/relationships/tags" Target="../tags/tag17.xml"/></Relationships>
</file>

<file path=ppt/slides/_rels/slide4.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notesSlide" Target="../notesSlides/notesSlide4.xml"/><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slideLayout" Target="../slideLayouts/slideLayout7.xml"/><Relationship Id="rId2" Type="http://schemas.openxmlformats.org/officeDocument/2006/relationships/tags" Target="../tags/tag20.xml"/><Relationship Id="rId16" Type="http://schemas.openxmlformats.org/officeDocument/2006/relationships/tags" Target="../tags/tag34.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5" Type="http://schemas.openxmlformats.org/officeDocument/2006/relationships/tags" Target="../tags/tag33.xml"/><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s>
</file>

<file path=ppt/slides/_rels/slide5.xml.rels><?xml version="1.0" encoding="UTF-8" standalone="yes"?>
<Relationships xmlns="http://schemas.openxmlformats.org/package/2006/relationships"><Relationship Id="rId8" Type="http://schemas.openxmlformats.org/officeDocument/2006/relationships/tags" Target="../tags/tag42.xml"/><Relationship Id="rId13" Type="http://schemas.openxmlformats.org/officeDocument/2006/relationships/tags" Target="../tags/tag47.xml"/><Relationship Id="rId3" Type="http://schemas.openxmlformats.org/officeDocument/2006/relationships/tags" Target="../tags/tag37.xml"/><Relationship Id="rId7" Type="http://schemas.openxmlformats.org/officeDocument/2006/relationships/tags" Target="../tags/tag41.xml"/><Relationship Id="rId12" Type="http://schemas.openxmlformats.org/officeDocument/2006/relationships/tags" Target="../tags/tag46.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tags" Target="../tags/tag45.xml"/><Relationship Id="rId5" Type="http://schemas.openxmlformats.org/officeDocument/2006/relationships/tags" Target="../tags/tag39.xml"/><Relationship Id="rId15" Type="http://schemas.openxmlformats.org/officeDocument/2006/relationships/notesSlide" Target="../notesSlides/notesSlide5.xml"/><Relationship Id="rId10" Type="http://schemas.openxmlformats.org/officeDocument/2006/relationships/tags" Target="../tags/tag44.xml"/><Relationship Id="rId4" Type="http://schemas.openxmlformats.org/officeDocument/2006/relationships/tags" Target="../tags/tag38.xml"/><Relationship Id="rId9" Type="http://schemas.openxmlformats.org/officeDocument/2006/relationships/tags" Target="../tags/tag43.xml"/><Relationship Id="rId14"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tags" Target="../tags/tag55.xml"/><Relationship Id="rId13" Type="http://schemas.openxmlformats.org/officeDocument/2006/relationships/slideLayout" Target="../slideLayouts/slideLayout7.xml"/><Relationship Id="rId3" Type="http://schemas.openxmlformats.org/officeDocument/2006/relationships/tags" Target="../tags/tag50.xml"/><Relationship Id="rId7" Type="http://schemas.openxmlformats.org/officeDocument/2006/relationships/tags" Target="../tags/tag54.xml"/><Relationship Id="rId12" Type="http://schemas.openxmlformats.org/officeDocument/2006/relationships/tags" Target="../tags/tag59.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11" Type="http://schemas.openxmlformats.org/officeDocument/2006/relationships/tags" Target="../tags/tag58.xml"/><Relationship Id="rId5" Type="http://schemas.openxmlformats.org/officeDocument/2006/relationships/tags" Target="../tags/tag52.xml"/><Relationship Id="rId10" Type="http://schemas.openxmlformats.org/officeDocument/2006/relationships/tags" Target="../tags/tag57.xml"/><Relationship Id="rId4" Type="http://schemas.openxmlformats.org/officeDocument/2006/relationships/tags" Target="../tags/tag51.xml"/><Relationship Id="rId9" Type="http://schemas.openxmlformats.org/officeDocument/2006/relationships/tags" Target="../tags/tag56.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2.xml"/><Relationship Id="rId7" Type="http://schemas.openxmlformats.org/officeDocument/2006/relationships/notesSlide" Target="../notesSlides/notesSlide7.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slideLayout" Target="../slideLayouts/slideLayout7.xml"/><Relationship Id="rId5" Type="http://schemas.openxmlformats.org/officeDocument/2006/relationships/tags" Target="../tags/tag64.xml"/><Relationship Id="rId4" Type="http://schemas.openxmlformats.org/officeDocument/2006/relationships/tags" Target="../tags/tag63.xml"/></Relationships>
</file>

<file path=ppt/slides/_rels/slide8.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tags" Target="../tags/tag77.xml"/><Relationship Id="rId18" Type="http://schemas.openxmlformats.org/officeDocument/2006/relationships/notesSlide" Target="../notesSlides/notesSlide8.xml"/><Relationship Id="rId3" Type="http://schemas.openxmlformats.org/officeDocument/2006/relationships/tags" Target="../tags/tag67.xml"/><Relationship Id="rId7" Type="http://schemas.openxmlformats.org/officeDocument/2006/relationships/tags" Target="../tags/tag71.xml"/><Relationship Id="rId12" Type="http://schemas.openxmlformats.org/officeDocument/2006/relationships/tags" Target="../tags/tag76.xml"/><Relationship Id="rId17" Type="http://schemas.openxmlformats.org/officeDocument/2006/relationships/slideLayout" Target="../slideLayouts/slideLayout7.xml"/><Relationship Id="rId2" Type="http://schemas.openxmlformats.org/officeDocument/2006/relationships/tags" Target="../tags/tag66.xml"/><Relationship Id="rId16" Type="http://schemas.openxmlformats.org/officeDocument/2006/relationships/tags" Target="../tags/tag80.xml"/><Relationship Id="rId1" Type="http://schemas.openxmlformats.org/officeDocument/2006/relationships/tags" Target="../tags/tag65.xml"/><Relationship Id="rId6" Type="http://schemas.openxmlformats.org/officeDocument/2006/relationships/tags" Target="../tags/tag70.xml"/><Relationship Id="rId11" Type="http://schemas.openxmlformats.org/officeDocument/2006/relationships/tags" Target="../tags/tag75.xml"/><Relationship Id="rId5" Type="http://schemas.openxmlformats.org/officeDocument/2006/relationships/tags" Target="../tags/tag69.xml"/><Relationship Id="rId15" Type="http://schemas.openxmlformats.org/officeDocument/2006/relationships/tags" Target="../tags/tag79.xml"/><Relationship Id="rId10" Type="http://schemas.openxmlformats.org/officeDocument/2006/relationships/tags" Target="../tags/tag74.xml"/><Relationship Id="rId4" Type="http://schemas.openxmlformats.org/officeDocument/2006/relationships/tags" Target="../tags/tag68.xml"/><Relationship Id="rId9" Type="http://schemas.openxmlformats.org/officeDocument/2006/relationships/tags" Target="../tags/tag73.xml"/><Relationship Id="rId14" Type="http://schemas.openxmlformats.org/officeDocument/2006/relationships/tags" Target="../tags/tag7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8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8" Type="http://schemas.openxmlformats.org/officeDocument/2006/relationships/tags" Target="../tags/tag89.xml"/><Relationship Id="rId13" Type="http://schemas.openxmlformats.org/officeDocument/2006/relationships/slideLayout" Target="../slideLayouts/slideLayout7.xml"/><Relationship Id="rId3" Type="http://schemas.openxmlformats.org/officeDocument/2006/relationships/tags" Target="../tags/tag84.xml"/><Relationship Id="rId7" Type="http://schemas.openxmlformats.org/officeDocument/2006/relationships/tags" Target="../tags/tag88.xml"/><Relationship Id="rId12" Type="http://schemas.openxmlformats.org/officeDocument/2006/relationships/tags" Target="../tags/tag93.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tags" Target="../tags/tag92.xml"/><Relationship Id="rId5" Type="http://schemas.openxmlformats.org/officeDocument/2006/relationships/tags" Target="../tags/tag86.xml"/><Relationship Id="rId10" Type="http://schemas.openxmlformats.org/officeDocument/2006/relationships/tags" Target="../tags/tag91.xml"/><Relationship Id="rId4" Type="http://schemas.openxmlformats.org/officeDocument/2006/relationships/tags" Target="../tags/tag85.xml"/><Relationship Id="rId9" Type="http://schemas.openxmlformats.org/officeDocument/2006/relationships/tags" Target="../tags/tag90.xml"/><Relationship Id="rId1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tags" Target="../tags/tag106.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tags" Target="../tags/tag105.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tags" Target="../tags/tag104.xml"/><Relationship Id="rId5" Type="http://schemas.openxmlformats.org/officeDocument/2006/relationships/tags" Target="../tags/tag98.xml"/><Relationship Id="rId15" Type="http://schemas.openxmlformats.org/officeDocument/2006/relationships/notesSlide" Target="../notesSlides/notesSlide11.xml"/><Relationship Id="rId10" Type="http://schemas.openxmlformats.org/officeDocument/2006/relationships/tags" Target="../tags/tag103.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09.xml"/><Relationship Id="rId7" Type="http://schemas.openxmlformats.org/officeDocument/2006/relationships/notesSlide" Target="../notesSlides/notesSlide13.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slideLayout" Target="../slideLayouts/slideLayout7.xml"/><Relationship Id="rId5" Type="http://schemas.openxmlformats.org/officeDocument/2006/relationships/tags" Target="../tags/tag111.xml"/><Relationship Id="rId4" Type="http://schemas.openxmlformats.org/officeDocument/2006/relationships/tags" Target="../tags/tag110.xml"/></Relationships>
</file>

<file path=ppt/slides/_rels/slide14.xml.rels><?xml version="1.0" encoding="UTF-8" standalone="yes"?>
<Relationships xmlns="http://schemas.openxmlformats.org/package/2006/relationships"><Relationship Id="rId8" Type="http://schemas.openxmlformats.org/officeDocument/2006/relationships/tags" Target="../tags/tag119.xml"/><Relationship Id="rId13" Type="http://schemas.openxmlformats.org/officeDocument/2006/relationships/tags" Target="../tags/tag124.xml"/><Relationship Id="rId18" Type="http://schemas.openxmlformats.org/officeDocument/2006/relationships/tags" Target="../tags/tag129.xml"/><Relationship Id="rId3" Type="http://schemas.openxmlformats.org/officeDocument/2006/relationships/tags" Target="../tags/tag114.xml"/><Relationship Id="rId21" Type="http://schemas.openxmlformats.org/officeDocument/2006/relationships/slideLayout" Target="../slideLayouts/slideLayout7.xml"/><Relationship Id="rId7" Type="http://schemas.openxmlformats.org/officeDocument/2006/relationships/tags" Target="../tags/tag118.xml"/><Relationship Id="rId12" Type="http://schemas.openxmlformats.org/officeDocument/2006/relationships/tags" Target="../tags/tag123.xml"/><Relationship Id="rId17" Type="http://schemas.openxmlformats.org/officeDocument/2006/relationships/tags" Target="../tags/tag128.xml"/><Relationship Id="rId2" Type="http://schemas.openxmlformats.org/officeDocument/2006/relationships/tags" Target="../tags/tag113.xml"/><Relationship Id="rId16" Type="http://schemas.openxmlformats.org/officeDocument/2006/relationships/tags" Target="../tags/tag127.xml"/><Relationship Id="rId20" Type="http://schemas.openxmlformats.org/officeDocument/2006/relationships/tags" Target="../tags/tag131.xml"/><Relationship Id="rId1" Type="http://schemas.openxmlformats.org/officeDocument/2006/relationships/tags" Target="../tags/tag112.xml"/><Relationship Id="rId6" Type="http://schemas.openxmlformats.org/officeDocument/2006/relationships/tags" Target="../tags/tag117.xml"/><Relationship Id="rId11" Type="http://schemas.openxmlformats.org/officeDocument/2006/relationships/tags" Target="../tags/tag122.xml"/><Relationship Id="rId5" Type="http://schemas.openxmlformats.org/officeDocument/2006/relationships/tags" Target="../tags/tag116.xml"/><Relationship Id="rId15" Type="http://schemas.openxmlformats.org/officeDocument/2006/relationships/tags" Target="../tags/tag126.xml"/><Relationship Id="rId10" Type="http://schemas.openxmlformats.org/officeDocument/2006/relationships/tags" Target="../tags/tag121.xml"/><Relationship Id="rId19" Type="http://schemas.openxmlformats.org/officeDocument/2006/relationships/tags" Target="../tags/tag130.xml"/><Relationship Id="rId4" Type="http://schemas.openxmlformats.org/officeDocument/2006/relationships/tags" Target="../tags/tag115.xml"/><Relationship Id="rId9" Type="http://schemas.openxmlformats.org/officeDocument/2006/relationships/tags" Target="../tags/tag120.xml"/><Relationship Id="rId14" Type="http://schemas.openxmlformats.org/officeDocument/2006/relationships/tags" Target="../tags/tag125.xml"/><Relationship Id="rId2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tags" Target="../tags/tag139.xml"/><Relationship Id="rId13" Type="http://schemas.openxmlformats.org/officeDocument/2006/relationships/tags" Target="../tags/tag144.xml"/><Relationship Id="rId18" Type="http://schemas.openxmlformats.org/officeDocument/2006/relationships/tags" Target="../tags/tag149.xml"/><Relationship Id="rId3" Type="http://schemas.openxmlformats.org/officeDocument/2006/relationships/tags" Target="../tags/tag134.xml"/><Relationship Id="rId21" Type="http://schemas.openxmlformats.org/officeDocument/2006/relationships/slideLayout" Target="../slideLayouts/slideLayout7.xml"/><Relationship Id="rId7" Type="http://schemas.openxmlformats.org/officeDocument/2006/relationships/tags" Target="../tags/tag138.xml"/><Relationship Id="rId12" Type="http://schemas.openxmlformats.org/officeDocument/2006/relationships/tags" Target="../tags/tag143.xml"/><Relationship Id="rId17" Type="http://schemas.openxmlformats.org/officeDocument/2006/relationships/tags" Target="../tags/tag148.xml"/><Relationship Id="rId2" Type="http://schemas.openxmlformats.org/officeDocument/2006/relationships/tags" Target="../tags/tag133.xml"/><Relationship Id="rId16" Type="http://schemas.openxmlformats.org/officeDocument/2006/relationships/tags" Target="../tags/tag147.xml"/><Relationship Id="rId20" Type="http://schemas.openxmlformats.org/officeDocument/2006/relationships/tags" Target="../tags/tag151.xml"/><Relationship Id="rId1" Type="http://schemas.openxmlformats.org/officeDocument/2006/relationships/tags" Target="../tags/tag132.xml"/><Relationship Id="rId6" Type="http://schemas.openxmlformats.org/officeDocument/2006/relationships/tags" Target="../tags/tag137.xml"/><Relationship Id="rId11" Type="http://schemas.openxmlformats.org/officeDocument/2006/relationships/tags" Target="../tags/tag142.xml"/><Relationship Id="rId5" Type="http://schemas.openxmlformats.org/officeDocument/2006/relationships/tags" Target="../tags/tag136.xml"/><Relationship Id="rId15" Type="http://schemas.openxmlformats.org/officeDocument/2006/relationships/tags" Target="../tags/tag146.xml"/><Relationship Id="rId10" Type="http://schemas.openxmlformats.org/officeDocument/2006/relationships/tags" Target="../tags/tag141.xml"/><Relationship Id="rId19" Type="http://schemas.openxmlformats.org/officeDocument/2006/relationships/tags" Target="../tags/tag150.xml"/><Relationship Id="rId4" Type="http://schemas.openxmlformats.org/officeDocument/2006/relationships/tags" Target="../tags/tag135.xml"/><Relationship Id="rId9" Type="http://schemas.openxmlformats.org/officeDocument/2006/relationships/tags" Target="../tags/tag140.xml"/><Relationship Id="rId14" Type="http://schemas.openxmlformats.org/officeDocument/2006/relationships/tags" Target="../tags/tag145.xml"/><Relationship Id="rId2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54.xml"/><Relationship Id="rId7" Type="http://schemas.openxmlformats.org/officeDocument/2006/relationships/notesSlide" Target="../notesSlides/notesSlide16.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slideLayout" Target="../slideLayouts/slideLayout7.xml"/><Relationship Id="rId5" Type="http://schemas.openxmlformats.org/officeDocument/2006/relationships/tags" Target="../tags/tag156.xml"/><Relationship Id="rId4" Type="http://schemas.openxmlformats.org/officeDocument/2006/relationships/tags" Target="../tags/tag155.xml"/></Relationships>
</file>

<file path=ppt/slides/_rels/slide17.xml.rels><?xml version="1.0" encoding="UTF-8" standalone="yes"?>
<Relationships xmlns="http://schemas.openxmlformats.org/package/2006/relationships"><Relationship Id="rId8" Type="http://schemas.openxmlformats.org/officeDocument/2006/relationships/tags" Target="../tags/tag164.xml"/><Relationship Id="rId13" Type="http://schemas.openxmlformats.org/officeDocument/2006/relationships/slideLayout" Target="../slideLayouts/slideLayout7.xml"/><Relationship Id="rId3" Type="http://schemas.openxmlformats.org/officeDocument/2006/relationships/tags" Target="../tags/tag159.xml"/><Relationship Id="rId7" Type="http://schemas.openxmlformats.org/officeDocument/2006/relationships/tags" Target="../tags/tag163.xml"/><Relationship Id="rId12" Type="http://schemas.openxmlformats.org/officeDocument/2006/relationships/tags" Target="../tags/tag168.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11" Type="http://schemas.openxmlformats.org/officeDocument/2006/relationships/tags" Target="../tags/tag167.xml"/><Relationship Id="rId5" Type="http://schemas.openxmlformats.org/officeDocument/2006/relationships/tags" Target="../tags/tag161.xml"/><Relationship Id="rId10" Type="http://schemas.openxmlformats.org/officeDocument/2006/relationships/tags" Target="../tags/tag166.xml"/><Relationship Id="rId4" Type="http://schemas.openxmlformats.org/officeDocument/2006/relationships/tags" Target="../tags/tag160.xml"/><Relationship Id="rId9" Type="http://schemas.openxmlformats.org/officeDocument/2006/relationships/tags" Target="../tags/tag165.xml"/><Relationship Id="rId1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3" Type="http://schemas.openxmlformats.org/officeDocument/2006/relationships/tags" Target="../tags/tag181.xml"/><Relationship Id="rId18" Type="http://schemas.openxmlformats.org/officeDocument/2006/relationships/tags" Target="../tags/tag186.xml"/><Relationship Id="rId26" Type="http://schemas.openxmlformats.org/officeDocument/2006/relationships/tags" Target="../tags/tag194.xml"/><Relationship Id="rId3" Type="http://schemas.openxmlformats.org/officeDocument/2006/relationships/tags" Target="../tags/tag171.xml"/><Relationship Id="rId21" Type="http://schemas.openxmlformats.org/officeDocument/2006/relationships/tags" Target="../tags/tag189.xml"/><Relationship Id="rId34" Type="http://schemas.openxmlformats.org/officeDocument/2006/relationships/notesSlide" Target="../notesSlides/notesSlide18.xml"/><Relationship Id="rId7" Type="http://schemas.openxmlformats.org/officeDocument/2006/relationships/tags" Target="../tags/tag175.xml"/><Relationship Id="rId12" Type="http://schemas.openxmlformats.org/officeDocument/2006/relationships/tags" Target="../tags/tag180.xml"/><Relationship Id="rId17" Type="http://schemas.openxmlformats.org/officeDocument/2006/relationships/tags" Target="../tags/tag185.xml"/><Relationship Id="rId25" Type="http://schemas.openxmlformats.org/officeDocument/2006/relationships/tags" Target="../tags/tag193.xml"/><Relationship Id="rId33" Type="http://schemas.openxmlformats.org/officeDocument/2006/relationships/slideLayout" Target="../slideLayouts/slideLayout7.xml"/><Relationship Id="rId2" Type="http://schemas.openxmlformats.org/officeDocument/2006/relationships/tags" Target="../tags/tag170.xml"/><Relationship Id="rId16" Type="http://schemas.openxmlformats.org/officeDocument/2006/relationships/tags" Target="../tags/tag184.xml"/><Relationship Id="rId20" Type="http://schemas.openxmlformats.org/officeDocument/2006/relationships/tags" Target="../tags/tag188.xml"/><Relationship Id="rId29" Type="http://schemas.openxmlformats.org/officeDocument/2006/relationships/tags" Target="../tags/tag197.xml"/><Relationship Id="rId1" Type="http://schemas.openxmlformats.org/officeDocument/2006/relationships/tags" Target="../tags/tag169.xml"/><Relationship Id="rId6" Type="http://schemas.openxmlformats.org/officeDocument/2006/relationships/tags" Target="../tags/tag174.xml"/><Relationship Id="rId11" Type="http://schemas.openxmlformats.org/officeDocument/2006/relationships/tags" Target="../tags/tag179.xml"/><Relationship Id="rId24" Type="http://schemas.openxmlformats.org/officeDocument/2006/relationships/tags" Target="../tags/tag192.xml"/><Relationship Id="rId32" Type="http://schemas.openxmlformats.org/officeDocument/2006/relationships/tags" Target="../tags/tag200.xml"/><Relationship Id="rId5" Type="http://schemas.openxmlformats.org/officeDocument/2006/relationships/tags" Target="../tags/tag173.xml"/><Relationship Id="rId15" Type="http://schemas.openxmlformats.org/officeDocument/2006/relationships/tags" Target="../tags/tag183.xml"/><Relationship Id="rId23" Type="http://schemas.openxmlformats.org/officeDocument/2006/relationships/tags" Target="../tags/tag191.xml"/><Relationship Id="rId28" Type="http://schemas.openxmlformats.org/officeDocument/2006/relationships/tags" Target="../tags/tag196.xml"/><Relationship Id="rId10" Type="http://schemas.openxmlformats.org/officeDocument/2006/relationships/tags" Target="../tags/tag178.xml"/><Relationship Id="rId19" Type="http://schemas.openxmlformats.org/officeDocument/2006/relationships/tags" Target="../tags/tag187.xml"/><Relationship Id="rId31" Type="http://schemas.openxmlformats.org/officeDocument/2006/relationships/tags" Target="../tags/tag199.xml"/><Relationship Id="rId4" Type="http://schemas.openxmlformats.org/officeDocument/2006/relationships/tags" Target="../tags/tag172.xml"/><Relationship Id="rId9" Type="http://schemas.openxmlformats.org/officeDocument/2006/relationships/tags" Target="../tags/tag177.xml"/><Relationship Id="rId14" Type="http://schemas.openxmlformats.org/officeDocument/2006/relationships/tags" Target="../tags/tag182.xml"/><Relationship Id="rId22" Type="http://schemas.openxmlformats.org/officeDocument/2006/relationships/tags" Target="../tags/tag190.xml"/><Relationship Id="rId27" Type="http://schemas.openxmlformats.org/officeDocument/2006/relationships/tags" Target="../tags/tag195.xml"/><Relationship Id="rId30" Type="http://schemas.openxmlformats.org/officeDocument/2006/relationships/tags" Target="../tags/tag198.xml"/><Relationship Id="rId8" Type="http://schemas.openxmlformats.org/officeDocument/2006/relationships/tags" Target="../tags/tag176.xml"/></Relationships>
</file>

<file path=ppt/slides/_rels/slide19.xml.rels><?xml version="1.0" encoding="UTF-8" standalone="yes"?>
<Relationships xmlns="http://schemas.openxmlformats.org/package/2006/relationships"><Relationship Id="rId8" Type="http://schemas.openxmlformats.org/officeDocument/2006/relationships/tags" Target="../tags/tag208.xml"/><Relationship Id="rId13" Type="http://schemas.openxmlformats.org/officeDocument/2006/relationships/tags" Target="../tags/tag213.xml"/><Relationship Id="rId3" Type="http://schemas.openxmlformats.org/officeDocument/2006/relationships/tags" Target="../tags/tag203.xml"/><Relationship Id="rId7" Type="http://schemas.openxmlformats.org/officeDocument/2006/relationships/tags" Target="../tags/tag207.xml"/><Relationship Id="rId12" Type="http://schemas.openxmlformats.org/officeDocument/2006/relationships/tags" Target="../tags/tag212.xml"/><Relationship Id="rId17" Type="http://schemas.openxmlformats.org/officeDocument/2006/relationships/notesSlide" Target="../notesSlides/notesSlide19.xml"/><Relationship Id="rId2" Type="http://schemas.openxmlformats.org/officeDocument/2006/relationships/tags" Target="../tags/tag202.xml"/><Relationship Id="rId16" Type="http://schemas.openxmlformats.org/officeDocument/2006/relationships/slideLayout" Target="../slideLayouts/slideLayout7.xml"/><Relationship Id="rId1" Type="http://schemas.openxmlformats.org/officeDocument/2006/relationships/tags" Target="../tags/tag201.xml"/><Relationship Id="rId6" Type="http://schemas.openxmlformats.org/officeDocument/2006/relationships/tags" Target="../tags/tag206.xml"/><Relationship Id="rId11" Type="http://schemas.openxmlformats.org/officeDocument/2006/relationships/tags" Target="../tags/tag211.xml"/><Relationship Id="rId5" Type="http://schemas.openxmlformats.org/officeDocument/2006/relationships/tags" Target="../tags/tag205.xml"/><Relationship Id="rId15" Type="http://schemas.openxmlformats.org/officeDocument/2006/relationships/tags" Target="../tags/tag215.xml"/><Relationship Id="rId10" Type="http://schemas.openxmlformats.org/officeDocument/2006/relationships/tags" Target="../tags/tag210.xml"/><Relationship Id="rId4" Type="http://schemas.openxmlformats.org/officeDocument/2006/relationships/tags" Target="../tags/tag204.xml"/><Relationship Id="rId9" Type="http://schemas.openxmlformats.org/officeDocument/2006/relationships/tags" Target="../tags/tag209.xml"/><Relationship Id="rId14" Type="http://schemas.openxmlformats.org/officeDocument/2006/relationships/tags" Target="../tags/tag214.xml"/></Relationships>
</file>

<file path=ppt/slides/_rels/slide20.xml.rels><?xml version="1.0" encoding="UTF-8" standalone="yes"?>
<Relationships xmlns="http://schemas.openxmlformats.org/package/2006/relationships"><Relationship Id="rId13" Type="http://schemas.openxmlformats.org/officeDocument/2006/relationships/tags" Target="../tags/tag228.xml"/><Relationship Id="rId18" Type="http://schemas.openxmlformats.org/officeDocument/2006/relationships/tags" Target="../tags/tag233.xml"/><Relationship Id="rId26" Type="http://schemas.openxmlformats.org/officeDocument/2006/relationships/tags" Target="../tags/tag241.xml"/><Relationship Id="rId3" Type="http://schemas.openxmlformats.org/officeDocument/2006/relationships/tags" Target="../tags/tag218.xml"/><Relationship Id="rId21" Type="http://schemas.openxmlformats.org/officeDocument/2006/relationships/tags" Target="../tags/tag236.xml"/><Relationship Id="rId34" Type="http://schemas.openxmlformats.org/officeDocument/2006/relationships/notesSlide" Target="../notesSlides/notesSlide20.xml"/><Relationship Id="rId7" Type="http://schemas.openxmlformats.org/officeDocument/2006/relationships/tags" Target="../tags/tag222.xml"/><Relationship Id="rId12" Type="http://schemas.openxmlformats.org/officeDocument/2006/relationships/tags" Target="../tags/tag227.xml"/><Relationship Id="rId17" Type="http://schemas.openxmlformats.org/officeDocument/2006/relationships/tags" Target="../tags/tag232.xml"/><Relationship Id="rId25" Type="http://schemas.openxmlformats.org/officeDocument/2006/relationships/tags" Target="../tags/tag240.xml"/><Relationship Id="rId33" Type="http://schemas.openxmlformats.org/officeDocument/2006/relationships/slideLayout" Target="../slideLayouts/slideLayout7.xml"/><Relationship Id="rId2" Type="http://schemas.openxmlformats.org/officeDocument/2006/relationships/tags" Target="../tags/tag217.xml"/><Relationship Id="rId16" Type="http://schemas.openxmlformats.org/officeDocument/2006/relationships/tags" Target="../tags/tag231.xml"/><Relationship Id="rId20" Type="http://schemas.openxmlformats.org/officeDocument/2006/relationships/tags" Target="../tags/tag235.xml"/><Relationship Id="rId29" Type="http://schemas.openxmlformats.org/officeDocument/2006/relationships/tags" Target="../tags/tag244.xml"/><Relationship Id="rId1" Type="http://schemas.openxmlformats.org/officeDocument/2006/relationships/tags" Target="../tags/tag216.xml"/><Relationship Id="rId6" Type="http://schemas.openxmlformats.org/officeDocument/2006/relationships/tags" Target="../tags/tag221.xml"/><Relationship Id="rId11" Type="http://schemas.openxmlformats.org/officeDocument/2006/relationships/tags" Target="../tags/tag226.xml"/><Relationship Id="rId24" Type="http://schemas.openxmlformats.org/officeDocument/2006/relationships/tags" Target="../tags/tag239.xml"/><Relationship Id="rId32" Type="http://schemas.openxmlformats.org/officeDocument/2006/relationships/tags" Target="../tags/tag247.xml"/><Relationship Id="rId5" Type="http://schemas.openxmlformats.org/officeDocument/2006/relationships/tags" Target="../tags/tag220.xml"/><Relationship Id="rId15" Type="http://schemas.openxmlformats.org/officeDocument/2006/relationships/tags" Target="../tags/tag230.xml"/><Relationship Id="rId23" Type="http://schemas.openxmlformats.org/officeDocument/2006/relationships/tags" Target="../tags/tag238.xml"/><Relationship Id="rId28" Type="http://schemas.openxmlformats.org/officeDocument/2006/relationships/tags" Target="../tags/tag243.xml"/><Relationship Id="rId10" Type="http://schemas.openxmlformats.org/officeDocument/2006/relationships/tags" Target="../tags/tag225.xml"/><Relationship Id="rId19" Type="http://schemas.openxmlformats.org/officeDocument/2006/relationships/tags" Target="../tags/tag234.xml"/><Relationship Id="rId31" Type="http://schemas.openxmlformats.org/officeDocument/2006/relationships/tags" Target="../tags/tag246.xml"/><Relationship Id="rId4" Type="http://schemas.openxmlformats.org/officeDocument/2006/relationships/tags" Target="../tags/tag219.xml"/><Relationship Id="rId9" Type="http://schemas.openxmlformats.org/officeDocument/2006/relationships/tags" Target="../tags/tag224.xml"/><Relationship Id="rId14" Type="http://schemas.openxmlformats.org/officeDocument/2006/relationships/tags" Target="../tags/tag229.xml"/><Relationship Id="rId22" Type="http://schemas.openxmlformats.org/officeDocument/2006/relationships/tags" Target="../tags/tag237.xml"/><Relationship Id="rId27" Type="http://schemas.openxmlformats.org/officeDocument/2006/relationships/tags" Target="../tags/tag242.xml"/><Relationship Id="rId30" Type="http://schemas.openxmlformats.org/officeDocument/2006/relationships/tags" Target="../tags/tag245.xml"/><Relationship Id="rId8" Type="http://schemas.openxmlformats.org/officeDocument/2006/relationships/tags" Target="../tags/tag223.xml"/></Relationships>
</file>

<file path=ppt/slides/_rels/slide21.xml.rels><?xml version="1.0" encoding="UTF-8" standalone="yes"?>
<Relationships xmlns="http://schemas.openxmlformats.org/package/2006/relationships"><Relationship Id="rId8" Type="http://schemas.openxmlformats.org/officeDocument/2006/relationships/tags" Target="../tags/tag255.xml"/><Relationship Id="rId3" Type="http://schemas.openxmlformats.org/officeDocument/2006/relationships/tags" Target="../tags/tag250.xml"/><Relationship Id="rId7" Type="http://schemas.openxmlformats.org/officeDocument/2006/relationships/tags" Target="../tags/tag254.xml"/><Relationship Id="rId12" Type="http://schemas.openxmlformats.org/officeDocument/2006/relationships/notesSlide" Target="../notesSlides/notesSlide21.xml"/><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tags" Target="../tags/tag253.xml"/><Relationship Id="rId11" Type="http://schemas.openxmlformats.org/officeDocument/2006/relationships/slideLayout" Target="../slideLayouts/slideLayout7.xml"/><Relationship Id="rId5" Type="http://schemas.openxmlformats.org/officeDocument/2006/relationships/tags" Target="../tags/tag252.xml"/><Relationship Id="rId10" Type="http://schemas.openxmlformats.org/officeDocument/2006/relationships/tags" Target="../tags/tag257.xml"/><Relationship Id="rId4" Type="http://schemas.openxmlformats.org/officeDocument/2006/relationships/tags" Target="../tags/tag251.xml"/><Relationship Id="rId9" Type="http://schemas.openxmlformats.org/officeDocument/2006/relationships/tags" Target="../tags/tag25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F0D95346-5880-44AF-9C75-996AD706133E}"/>
              </a:ext>
            </a:extLst>
          </p:cNvPr>
          <p:cNvSpPr/>
          <p:nvPr/>
        </p:nvSpPr>
        <p:spPr>
          <a:xfrm>
            <a:off x="4019340" y="-1"/>
            <a:ext cx="393895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群星 - 最初的梦想">
            <a:hlinkClick r:id="" action="ppaction://media"/>
            <a:extLst>
              <a:ext uri="{FF2B5EF4-FFF2-40B4-BE49-F238E27FC236}">
                <a16:creationId xmlns:a16="http://schemas.microsoft.com/office/drawing/2014/main" id="{D6CA24C6-D9CE-46E1-ABD1-994B4DBACECC}"/>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797859" y="-1"/>
            <a:ext cx="609600" cy="609600"/>
          </a:xfrm>
          <a:prstGeom prst="rect">
            <a:avLst/>
          </a:prstGeom>
        </p:spPr>
      </p:pic>
      <p:sp>
        <p:nvSpPr>
          <p:cNvPr id="6" name="文本框 5">
            <a:extLst>
              <a:ext uri="{FF2B5EF4-FFF2-40B4-BE49-F238E27FC236}">
                <a16:creationId xmlns:a16="http://schemas.microsoft.com/office/drawing/2014/main" id="{BBA4625C-B6E4-4BC3-B7FD-D51958CC1CC9}"/>
              </a:ext>
            </a:extLst>
          </p:cNvPr>
          <p:cNvSpPr txBox="1"/>
          <p:nvPr/>
        </p:nvSpPr>
        <p:spPr>
          <a:xfrm>
            <a:off x="4060991" y="3021592"/>
            <a:ext cx="3956348" cy="1077218"/>
          </a:xfrm>
          <a:prstGeom prst="rect">
            <a:avLst/>
          </a:prstGeom>
          <a:noFill/>
        </p:spPr>
        <p:txBody>
          <a:bodyPr wrap="square" rtlCol="0">
            <a:spAutoFit/>
          </a:bodyPr>
          <a:lstStyle/>
          <a:p>
            <a:pPr algn="ctr" eaLnBrk="0" hangingPunct="0">
              <a:lnSpc>
                <a:spcPct val="100000"/>
              </a:lnSpc>
              <a:spcBef>
                <a:spcPct val="50000"/>
              </a:spcBef>
              <a:buClrTx/>
              <a:buSzTx/>
              <a:buFontTx/>
              <a:buNone/>
            </a:pPr>
            <a:r>
              <a:rPr lang="zh-CN" altLang="en-US" sz="3200" b="1" dirty="0" smtClean="0">
                <a:solidFill>
                  <a:srgbClr val="2474BA"/>
                </a:solidFill>
                <a:latin typeface="微软雅黑" panose="020B0503020204020204" pitchFamily="34" charset="-122"/>
                <a:ea typeface="微软雅黑" panose="020B0503020204020204" pitchFamily="34" charset="-122"/>
              </a:rPr>
              <a:t>财务部出纳年</a:t>
            </a:r>
            <a:r>
              <a:rPr lang="zh-CN" altLang="en-US" sz="3200" b="1" dirty="0">
                <a:solidFill>
                  <a:srgbClr val="2474BA"/>
                </a:solidFill>
                <a:latin typeface="微软雅黑" panose="020B0503020204020204" pitchFamily="34" charset="-122"/>
                <a:ea typeface="微软雅黑" panose="020B0503020204020204" pitchFamily="34" charset="-122"/>
              </a:rPr>
              <a:t>终总</a:t>
            </a:r>
            <a:r>
              <a:rPr lang="zh-CN" altLang="en-US" sz="3200" b="1" dirty="0" smtClean="0">
                <a:solidFill>
                  <a:srgbClr val="2474BA"/>
                </a:solidFill>
                <a:latin typeface="微软雅黑" panose="020B0503020204020204" pitchFamily="34" charset="-122"/>
                <a:ea typeface="微软雅黑" panose="020B0503020204020204" pitchFamily="34" charset="-122"/>
              </a:rPr>
              <a:t>结</a:t>
            </a:r>
            <a:r>
              <a:rPr lang="en-US" altLang="zh-CN" sz="3200" b="1" dirty="0" smtClean="0">
                <a:solidFill>
                  <a:srgbClr val="2474BA"/>
                </a:solidFill>
                <a:latin typeface="微软雅黑" panose="020B0503020204020204" pitchFamily="34" charset="-122"/>
                <a:ea typeface="微软雅黑" panose="020B0503020204020204" pitchFamily="34" charset="-122"/>
              </a:rPr>
              <a:t>PPT</a:t>
            </a:r>
            <a:r>
              <a:rPr lang="zh-CN" altLang="en-US" sz="3200" b="1" dirty="0" smtClean="0">
                <a:solidFill>
                  <a:srgbClr val="2474BA"/>
                </a:solidFill>
                <a:latin typeface="微软雅黑" panose="020B0503020204020204" pitchFamily="34" charset="-122"/>
                <a:ea typeface="微软雅黑" panose="020B0503020204020204" pitchFamily="34" charset="-122"/>
              </a:rPr>
              <a:t>模</a:t>
            </a:r>
            <a:r>
              <a:rPr lang="zh-CN" altLang="en-US" sz="3200" b="1" dirty="0">
                <a:solidFill>
                  <a:srgbClr val="2474BA"/>
                </a:solidFill>
                <a:latin typeface="微软雅黑" panose="020B0503020204020204" pitchFamily="34" charset="-122"/>
                <a:ea typeface="微软雅黑" panose="020B0503020204020204" pitchFamily="34" charset="-122"/>
              </a:rPr>
              <a:t>板</a:t>
            </a:r>
            <a:endParaRPr lang="en-US" altLang="zh-CN" sz="3200" b="1" dirty="0">
              <a:solidFill>
                <a:srgbClr val="2474BA"/>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8B269C1A-E812-4184-9869-1FAC553D3C97}"/>
              </a:ext>
            </a:extLst>
          </p:cNvPr>
          <p:cNvSpPr txBox="1"/>
          <p:nvPr/>
        </p:nvSpPr>
        <p:spPr>
          <a:xfrm>
            <a:off x="5318455" y="2252151"/>
            <a:ext cx="1566454" cy="769441"/>
          </a:xfrm>
          <a:prstGeom prst="rect">
            <a:avLst/>
          </a:prstGeom>
          <a:noFill/>
        </p:spPr>
        <p:txBody>
          <a:bodyPr wrap="none" rtlCol="0">
            <a:spAutoFit/>
          </a:bodyPr>
          <a:lstStyle/>
          <a:p>
            <a:r>
              <a:rPr lang="en-US" altLang="zh-CN" sz="4400" b="1" dirty="0" smtClean="0">
                <a:solidFill>
                  <a:srgbClr val="0070C0"/>
                </a:solidFill>
              </a:rPr>
              <a:t>20XX</a:t>
            </a:r>
            <a:endParaRPr lang="zh-CN" altLang="en-US" sz="4400" b="1" dirty="0">
              <a:solidFill>
                <a:srgbClr val="0070C0"/>
              </a:solidFill>
            </a:endParaRPr>
          </a:p>
        </p:txBody>
      </p:sp>
      <p:sp>
        <p:nvSpPr>
          <p:cNvPr id="10" name="文本框 9">
            <a:extLst>
              <a:ext uri="{FF2B5EF4-FFF2-40B4-BE49-F238E27FC236}">
                <a16:creationId xmlns:a16="http://schemas.microsoft.com/office/drawing/2014/main" id="{20E6A6E9-84AF-4A8C-A92F-A5053076DA69}"/>
              </a:ext>
            </a:extLst>
          </p:cNvPr>
          <p:cNvSpPr txBox="1"/>
          <p:nvPr/>
        </p:nvSpPr>
        <p:spPr>
          <a:xfrm>
            <a:off x="4471100" y="987576"/>
            <a:ext cx="3035434" cy="523220"/>
          </a:xfrm>
          <a:prstGeom prst="rect">
            <a:avLst/>
          </a:prstGeom>
          <a:noFill/>
        </p:spPr>
        <p:txBody>
          <a:bodyPr wrap="square" rtlCol="0">
            <a:spAutoFit/>
          </a:bodyPr>
          <a:lstStyle/>
          <a:p>
            <a:r>
              <a:rPr lang="zh-CN" altLang="en-US" sz="2800" dirty="0">
                <a:solidFill>
                  <a:srgbClr val="0070C0"/>
                </a:solidFill>
              </a:rPr>
              <a:t>轻</a:t>
            </a:r>
            <a:r>
              <a:rPr lang="zh-CN" altLang="en-US" sz="2800" dirty="0" smtClean="0">
                <a:solidFill>
                  <a:srgbClr val="0070C0"/>
                </a:solidFill>
              </a:rPr>
              <a:t>松办</a:t>
            </a:r>
            <a:r>
              <a:rPr lang="zh-CN" altLang="en-US" sz="2800" dirty="0" smtClean="0">
                <a:solidFill>
                  <a:srgbClr val="0070C0"/>
                </a:solidFill>
              </a:rPr>
              <a:t>公为您呈现</a:t>
            </a:r>
            <a:endParaRPr lang="zh-CN" altLang="en-US" sz="2800" dirty="0">
              <a:solidFill>
                <a:srgbClr val="0070C0"/>
              </a:solidFill>
            </a:endParaRPr>
          </a:p>
        </p:txBody>
      </p:sp>
    </p:spTree>
    <p:extLst>
      <p:ext uri="{BB962C8B-B14F-4D97-AF65-F5344CB8AC3E}">
        <p14:creationId xmlns:p14="http://schemas.microsoft.com/office/powerpoint/2010/main" val="1883616293"/>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1" presetClass="mediacall" presetSubtype="0" fill="hold" nodeType="afterEffect">
                                  <p:stCondLst>
                                    <p:cond delay="0"/>
                                  </p:stCondLst>
                                  <p:childTnLst>
                                    <p:cmd type="call" cmd="playFrom(0.0)">
                                      <p:cBhvr>
                                        <p:cTn id="2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hold" display="0">
                  <p:stCondLst>
                    <p:cond delay="indefinite"/>
                  </p:stCondLst>
                  <p:endCondLst>
                    <p:cond evt="onStopAudio" delay="0">
                      <p:tgtEl>
                        <p:sldTgt/>
                      </p:tgtEl>
                    </p:cond>
                  </p:endCondLst>
                </p:cTn>
                <p:tgtEl>
                  <p:spTgt spid="2"/>
                </p:tgtEl>
              </p:cMediaNode>
            </p:audio>
          </p:childTnLst>
        </p:cTn>
      </p:par>
    </p:tnLst>
    <p:bldLst>
      <p:bldP spid="6"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F2E82E1C-26DC-4DB0-812C-88FF02B5A058}"/>
              </a:ext>
            </a:extLst>
          </p:cNvPr>
          <p:cNvSpPr/>
          <p:nvPr/>
        </p:nvSpPr>
        <p:spPr>
          <a:xfrm>
            <a:off x="633046" y="601231"/>
            <a:ext cx="11193864" cy="58280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MH_Number_2">
            <a:hlinkClick r:id="rId16" action="ppaction://hlinksldjump"/>
          </p:cNvPr>
          <p:cNvSpPr/>
          <p:nvPr>
            <p:custDataLst>
              <p:tags r:id="rId2"/>
            </p:custDataLst>
          </p:nvPr>
        </p:nvSpPr>
        <p:spPr>
          <a:xfrm>
            <a:off x="6358056" y="2673165"/>
            <a:ext cx="407194" cy="473869"/>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rtlCol="0" anchor="ctr"/>
          <a:lstStyle/>
          <a:p>
            <a:pPr algn="ctr"/>
            <a:r>
              <a:rPr lang="en-US" altLang="zh-CN"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rPr>
              <a:t>2</a:t>
            </a:r>
            <a:endParaRPr lang="zh-CN" altLang="en-US"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11" name="MH_Entry_2">
            <a:hlinkClick r:id="rId16" action="ppaction://hlinksldjump"/>
          </p:cNvPr>
          <p:cNvSpPr>
            <a:spLocks noChangeArrowheads="1"/>
          </p:cNvSpPr>
          <p:nvPr>
            <p:custDataLst>
              <p:tags r:id="rId3"/>
            </p:custDataLst>
          </p:nvPr>
        </p:nvSpPr>
        <p:spPr bwMode="auto">
          <a:xfrm>
            <a:off x="7006128" y="2539537"/>
            <a:ext cx="2736304" cy="7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fontScale="77500" lnSpcReduction="20000"/>
          </a:bodyPr>
          <a:lstStyle/>
          <a:p>
            <a:pPr>
              <a:lnSpc>
                <a:spcPct val="120000"/>
              </a:lnSpc>
              <a:spcBef>
                <a:spcPct val="0"/>
              </a:spcBef>
            </a:pPr>
            <a:r>
              <a:rPr lang="zh-CN" altLang="en-US" sz="3600" dirty="0">
                <a:solidFill>
                  <a:srgbClr val="000000"/>
                </a:solidFill>
                <a:latin typeface="微软雅黑" panose="020B0503020204020204" pitchFamily="34" charset="-122"/>
                <a:ea typeface="微软雅黑" panose="020B0503020204020204" pitchFamily="34" charset="-122"/>
              </a:rPr>
              <a:t>出纳工作细则</a:t>
            </a:r>
            <a:r>
              <a:rPr lang="en-US" altLang="zh-CN" dirty="0">
                <a:latin typeface="+mn-ea"/>
              </a:rPr>
              <a:t>Business Models</a:t>
            </a:r>
            <a:endParaRPr lang="zh-CN" altLang="en-US" dirty="0">
              <a:latin typeface="+mn-ea"/>
            </a:endParaRPr>
          </a:p>
        </p:txBody>
      </p:sp>
      <p:sp>
        <p:nvSpPr>
          <p:cNvPr id="16" name="MH_Number_4">
            <a:hlinkClick r:id="rId17" action="ppaction://hlinksldjump"/>
          </p:cNvPr>
          <p:cNvSpPr/>
          <p:nvPr>
            <p:custDataLst>
              <p:tags r:id="rId4"/>
            </p:custDataLst>
          </p:nvPr>
        </p:nvSpPr>
        <p:spPr>
          <a:xfrm>
            <a:off x="6358056" y="3958001"/>
            <a:ext cx="407194" cy="473869"/>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rtlCol="0" anchor="ctr"/>
          <a:lstStyle/>
          <a:p>
            <a:pPr algn="ctr"/>
            <a:r>
              <a:rPr lang="en-US" altLang="zh-CN"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rPr>
              <a:t>4</a:t>
            </a:r>
            <a:endParaRPr lang="zh-CN" altLang="en-US"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17" name="MH_Entry_3">
            <a:hlinkClick r:id="rId18" action="ppaction://hlinksldjump"/>
          </p:cNvPr>
          <p:cNvSpPr>
            <a:spLocks noChangeArrowheads="1"/>
          </p:cNvSpPr>
          <p:nvPr>
            <p:custDataLst>
              <p:tags r:id="rId5"/>
            </p:custDataLst>
          </p:nvPr>
        </p:nvSpPr>
        <p:spPr bwMode="auto">
          <a:xfrm>
            <a:off x="7006128" y="3824371"/>
            <a:ext cx="2736304" cy="97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a:bodyPr>
          <a:lstStyle/>
          <a:p>
            <a:pPr>
              <a:lnSpc>
                <a:spcPct val="120000"/>
              </a:lnSpc>
              <a:spcBef>
                <a:spcPct val="0"/>
              </a:spcBef>
            </a:pPr>
            <a:r>
              <a:rPr lang="zh-CN" altLang="en-US" sz="2800" dirty="0">
                <a:solidFill>
                  <a:srgbClr val="000000"/>
                </a:solidFill>
                <a:latin typeface="微软雅黑" panose="020B0503020204020204" pitchFamily="34" charset="-122"/>
                <a:ea typeface="微软雅黑" panose="020B0503020204020204" pitchFamily="34" charset="-122"/>
              </a:rPr>
              <a:t>网上申报</a:t>
            </a:r>
            <a:endParaRPr lang="en-US" altLang="zh-CN" sz="2800" dirty="0">
              <a:solidFill>
                <a:srgbClr val="000000"/>
              </a:solidFill>
              <a:latin typeface="微软雅黑" panose="020B0503020204020204" pitchFamily="34" charset="-122"/>
              <a:ea typeface="微软雅黑" panose="020B0503020204020204" pitchFamily="34" charset="-122"/>
            </a:endParaRPr>
          </a:p>
          <a:p>
            <a:pPr>
              <a:lnSpc>
                <a:spcPct val="120000"/>
              </a:lnSpc>
              <a:spcBef>
                <a:spcPct val="0"/>
              </a:spcBef>
            </a:pPr>
            <a:r>
              <a:rPr lang="en-US" altLang="zh-CN" dirty="0">
                <a:latin typeface="+mn-ea"/>
              </a:rPr>
              <a:t>Industry Analysis</a:t>
            </a:r>
            <a:endParaRPr lang="zh-CN" altLang="en-US" dirty="0">
              <a:latin typeface="+mn-ea"/>
            </a:endParaRPr>
          </a:p>
        </p:txBody>
      </p:sp>
      <p:sp>
        <p:nvSpPr>
          <p:cNvPr id="3" name="MH_Number_1">
            <a:hlinkClick r:id="rId19" action="ppaction://hlinksldjump"/>
          </p:cNvPr>
          <p:cNvSpPr/>
          <p:nvPr>
            <p:custDataLst>
              <p:tags r:id="rId6"/>
            </p:custDataLst>
          </p:nvPr>
        </p:nvSpPr>
        <p:spPr>
          <a:xfrm>
            <a:off x="2440175" y="2673165"/>
            <a:ext cx="407194" cy="473869"/>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rtlCol="0" anchor="ctr"/>
          <a:lstStyle/>
          <a:p>
            <a:pPr algn="ctr"/>
            <a:r>
              <a:rPr lang="en-US" altLang="zh-CN"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rPr>
              <a:t>1</a:t>
            </a:r>
            <a:endParaRPr lang="zh-CN" altLang="en-US"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5" name="MH_Entry_1">
            <a:hlinkClick r:id="rId19" action="ppaction://hlinksldjump"/>
          </p:cNvPr>
          <p:cNvSpPr>
            <a:spLocks noChangeArrowheads="1"/>
          </p:cNvSpPr>
          <p:nvPr>
            <p:custDataLst>
              <p:tags r:id="rId7"/>
            </p:custDataLst>
          </p:nvPr>
        </p:nvSpPr>
        <p:spPr bwMode="auto">
          <a:xfrm>
            <a:off x="3088247" y="2539536"/>
            <a:ext cx="2736304" cy="10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buNone/>
            </a:pPr>
            <a:r>
              <a:rPr lang="zh-CN" altLang="en-US" sz="2800" dirty="0">
                <a:solidFill>
                  <a:srgbClr val="000000"/>
                </a:solidFill>
                <a:latin typeface="微软雅黑" panose="020B0503020204020204" pitchFamily="34" charset="-122"/>
                <a:ea typeface="微软雅黑" panose="020B0503020204020204" pitchFamily="34" charset="-122"/>
              </a:rPr>
              <a:t>出纳主要工作</a:t>
            </a:r>
            <a:r>
              <a:rPr lang="en-US" altLang="zh-CN" dirty="0">
                <a:latin typeface="微软雅黑" panose="020B0503020204020204" pitchFamily="34" charset="-122"/>
                <a:ea typeface="微软雅黑" panose="020B0503020204020204" pitchFamily="34" charset="-122"/>
              </a:rPr>
              <a:t>Corporate Overviews</a:t>
            </a:r>
            <a:endParaRPr lang="zh-CN" altLang="en-US" dirty="0">
              <a:latin typeface="微软雅黑" panose="020B0503020204020204" pitchFamily="34" charset="-122"/>
              <a:ea typeface="微软雅黑" panose="020B0503020204020204" pitchFamily="34" charset="-122"/>
            </a:endParaRPr>
          </a:p>
        </p:txBody>
      </p:sp>
      <p:sp>
        <p:nvSpPr>
          <p:cNvPr id="13" name="MH_Number_3">
            <a:hlinkClick r:id="rId18" action="ppaction://hlinksldjump"/>
          </p:cNvPr>
          <p:cNvSpPr/>
          <p:nvPr>
            <p:custDataLst>
              <p:tags r:id="rId8"/>
            </p:custDataLst>
          </p:nvPr>
        </p:nvSpPr>
        <p:spPr>
          <a:xfrm>
            <a:off x="2440175" y="3958001"/>
            <a:ext cx="407194" cy="473869"/>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rtlCol="0" anchor="ctr"/>
          <a:lstStyle/>
          <a:p>
            <a:pPr algn="ctr"/>
            <a:r>
              <a:rPr lang="en-US" altLang="zh-CN"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rPr>
              <a:t>3</a:t>
            </a:r>
            <a:endParaRPr lang="zh-CN" altLang="en-US" sz="2400" b="1" i="1">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14" name="MH_Entry_4">
            <a:hlinkClick r:id="rId17" action="ppaction://hlinksldjump"/>
          </p:cNvPr>
          <p:cNvSpPr>
            <a:spLocks noChangeArrowheads="1"/>
          </p:cNvSpPr>
          <p:nvPr>
            <p:custDataLst>
              <p:tags r:id="rId9"/>
            </p:custDataLst>
          </p:nvPr>
        </p:nvSpPr>
        <p:spPr bwMode="auto">
          <a:xfrm>
            <a:off x="3088246" y="3824373"/>
            <a:ext cx="3269809" cy="97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rmAutofit fontScale="92500"/>
          </a:bodyPr>
          <a:lstStyle/>
          <a:p>
            <a:pPr>
              <a:lnSpc>
                <a:spcPct val="120000"/>
              </a:lnSpc>
              <a:spcBef>
                <a:spcPct val="0"/>
              </a:spcBef>
            </a:pPr>
            <a:r>
              <a:rPr lang="zh-CN" altLang="en-US" sz="3200" dirty="0">
                <a:solidFill>
                  <a:srgbClr val="000000"/>
                </a:solidFill>
                <a:latin typeface="微软雅黑" panose="020B0503020204020204" pitchFamily="34" charset="-122"/>
                <a:ea typeface="微软雅黑" panose="020B0503020204020204" pitchFamily="34" charset="-122"/>
              </a:rPr>
              <a:t>发票</a:t>
            </a:r>
            <a:endParaRPr lang="en-US" altLang="zh-CN" sz="3200" dirty="0">
              <a:solidFill>
                <a:srgbClr val="000000"/>
              </a:solidFill>
              <a:latin typeface="微软雅黑" panose="020B0503020204020204" pitchFamily="34" charset="-122"/>
              <a:ea typeface="微软雅黑" panose="020B0503020204020204" pitchFamily="34" charset="-122"/>
            </a:endParaRPr>
          </a:p>
          <a:p>
            <a:pPr>
              <a:lnSpc>
                <a:spcPct val="120000"/>
              </a:lnSpc>
              <a:spcBef>
                <a:spcPct val="0"/>
              </a:spcBef>
            </a:pPr>
            <a:r>
              <a:rPr lang="en-US" altLang="zh-CN" dirty="0">
                <a:latin typeface="+mn-ea"/>
              </a:rPr>
              <a:t>Management Team Profile</a:t>
            </a:r>
            <a:endParaRPr lang="zh-CN" altLang="en-US" dirty="0">
              <a:latin typeface="+mn-ea"/>
            </a:endParaRPr>
          </a:p>
        </p:txBody>
      </p:sp>
      <p:sp>
        <p:nvSpPr>
          <p:cNvPr id="26" name="MH_Others_1"/>
          <p:cNvSpPr/>
          <p:nvPr>
            <p:custDataLst>
              <p:tags r:id="rId10"/>
            </p:custDataLst>
          </p:nvPr>
        </p:nvSpPr>
        <p:spPr>
          <a:xfrm>
            <a:off x="4357456" y="1406147"/>
            <a:ext cx="3254309" cy="698726"/>
          </a:xfrm>
          <a:custGeom>
            <a:avLst/>
            <a:gdLst>
              <a:gd name="connsiteX0" fmla="*/ 0 w 3254309"/>
              <a:gd name="connsiteY0" fmla="*/ 0 h 696722"/>
              <a:gd name="connsiteX1" fmla="*/ 3254309 w 3254309"/>
              <a:gd name="connsiteY1" fmla="*/ 0 h 696722"/>
              <a:gd name="connsiteX2" fmla="*/ 3254309 w 3254309"/>
              <a:gd name="connsiteY2" fmla="*/ 696722 h 696722"/>
              <a:gd name="connsiteX3" fmla="*/ 0 w 3254309"/>
              <a:gd name="connsiteY3" fmla="*/ 696722 h 696722"/>
              <a:gd name="connsiteX4" fmla="*/ 0 w 3254309"/>
              <a:gd name="connsiteY4" fmla="*/ 0 h 696722"/>
              <a:gd name="connsiteX0" fmla="*/ 0 w 3254309"/>
              <a:gd name="connsiteY0" fmla="*/ 2004 h 698726"/>
              <a:gd name="connsiteX1" fmla="*/ 206017 w 3254309"/>
              <a:gd name="connsiteY1" fmla="*/ 0 h 698726"/>
              <a:gd name="connsiteX2" fmla="*/ 3254309 w 3254309"/>
              <a:gd name="connsiteY2" fmla="*/ 2004 h 698726"/>
              <a:gd name="connsiteX3" fmla="*/ 3254309 w 3254309"/>
              <a:gd name="connsiteY3" fmla="*/ 698726 h 698726"/>
              <a:gd name="connsiteX4" fmla="*/ 0 w 3254309"/>
              <a:gd name="connsiteY4" fmla="*/ 698726 h 698726"/>
              <a:gd name="connsiteX5" fmla="*/ 0 w 3254309"/>
              <a:gd name="connsiteY5" fmla="*/ 2004 h 698726"/>
              <a:gd name="connsiteX0" fmla="*/ 11697 w 3266006"/>
              <a:gd name="connsiteY0" fmla="*/ 2004 h 698726"/>
              <a:gd name="connsiteX1" fmla="*/ 217714 w 3266006"/>
              <a:gd name="connsiteY1" fmla="*/ 0 h 698726"/>
              <a:gd name="connsiteX2" fmla="*/ 3266006 w 3266006"/>
              <a:gd name="connsiteY2" fmla="*/ 2004 h 698726"/>
              <a:gd name="connsiteX3" fmla="*/ 3266006 w 3266006"/>
              <a:gd name="connsiteY3" fmla="*/ 698726 h 698726"/>
              <a:gd name="connsiteX4" fmla="*/ 11697 w 3266006"/>
              <a:gd name="connsiteY4" fmla="*/ 698726 h 698726"/>
              <a:gd name="connsiteX5" fmla="*/ 0 w 3266006"/>
              <a:gd name="connsiteY5" fmla="*/ 203200 h 698726"/>
              <a:gd name="connsiteX6" fmla="*/ 11697 w 3266006"/>
              <a:gd name="connsiteY6" fmla="*/ 2004 h 698726"/>
              <a:gd name="connsiteX0" fmla="*/ 0 w 3266006"/>
              <a:gd name="connsiteY0" fmla="*/ 203200 h 698726"/>
              <a:gd name="connsiteX1" fmla="*/ 217714 w 3266006"/>
              <a:gd name="connsiteY1" fmla="*/ 0 h 698726"/>
              <a:gd name="connsiteX2" fmla="*/ 3266006 w 3266006"/>
              <a:gd name="connsiteY2" fmla="*/ 2004 h 698726"/>
              <a:gd name="connsiteX3" fmla="*/ 3266006 w 3266006"/>
              <a:gd name="connsiteY3" fmla="*/ 698726 h 698726"/>
              <a:gd name="connsiteX4" fmla="*/ 11697 w 3266006"/>
              <a:gd name="connsiteY4" fmla="*/ 698726 h 698726"/>
              <a:gd name="connsiteX5" fmla="*/ 0 w 3266006"/>
              <a:gd name="connsiteY5" fmla="*/ 203200 h 698726"/>
              <a:gd name="connsiteX0" fmla="*/ 217714 w 3266006"/>
              <a:gd name="connsiteY0" fmla="*/ 0 h 698726"/>
              <a:gd name="connsiteX1" fmla="*/ 3266006 w 3266006"/>
              <a:gd name="connsiteY1" fmla="*/ 2004 h 698726"/>
              <a:gd name="connsiteX2" fmla="*/ 3266006 w 3266006"/>
              <a:gd name="connsiteY2" fmla="*/ 698726 h 698726"/>
              <a:gd name="connsiteX3" fmla="*/ 11697 w 3266006"/>
              <a:gd name="connsiteY3" fmla="*/ 698726 h 698726"/>
              <a:gd name="connsiteX4" fmla="*/ 0 w 3266006"/>
              <a:gd name="connsiteY4" fmla="*/ 203200 h 698726"/>
              <a:gd name="connsiteX5" fmla="*/ 309154 w 3266006"/>
              <a:gd name="connsiteY5" fmla="*/ 91440 h 698726"/>
              <a:gd name="connsiteX0" fmla="*/ 217714 w 3266006"/>
              <a:gd name="connsiteY0" fmla="*/ 0 h 698726"/>
              <a:gd name="connsiteX1" fmla="*/ 3266006 w 3266006"/>
              <a:gd name="connsiteY1" fmla="*/ 2004 h 698726"/>
              <a:gd name="connsiteX2" fmla="*/ 3266006 w 3266006"/>
              <a:gd name="connsiteY2" fmla="*/ 698726 h 698726"/>
              <a:gd name="connsiteX3" fmla="*/ 11697 w 3266006"/>
              <a:gd name="connsiteY3" fmla="*/ 698726 h 698726"/>
              <a:gd name="connsiteX4" fmla="*/ 0 w 3266006"/>
              <a:gd name="connsiteY4" fmla="*/ 203200 h 698726"/>
              <a:gd name="connsiteX0" fmla="*/ 206017 w 3254309"/>
              <a:gd name="connsiteY0" fmla="*/ 0 h 698726"/>
              <a:gd name="connsiteX1" fmla="*/ 3254309 w 3254309"/>
              <a:gd name="connsiteY1" fmla="*/ 2004 h 698726"/>
              <a:gd name="connsiteX2" fmla="*/ 3254309 w 3254309"/>
              <a:gd name="connsiteY2" fmla="*/ 698726 h 698726"/>
              <a:gd name="connsiteX3" fmla="*/ 0 w 3254309"/>
              <a:gd name="connsiteY3" fmla="*/ 698726 h 698726"/>
              <a:gd name="connsiteX4" fmla="*/ 209 w 3254309"/>
              <a:gd name="connsiteY4" fmla="*/ 203200 h 698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309" h="698726">
                <a:moveTo>
                  <a:pt x="206017" y="0"/>
                </a:moveTo>
                <a:lnTo>
                  <a:pt x="3254309" y="2004"/>
                </a:lnTo>
                <a:lnTo>
                  <a:pt x="3254309" y="698726"/>
                </a:lnTo>
                <a:lnTo>
                  <a:pt x="0" y="698726"/>
                </a:lnTo>
                <a:cubicBezTo>
                  <a:pt x="70" y="533551"/>
                  <a:pt x="139" y="368375"/>
                  <a:pt x="209" y="203200"/>
                </a:cubicBezTo>
              </a:path>
            </a:pathLst>
          </a:custGeom>
          <a:no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000" b="1" dirty="0">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rPr>
              <a:t>CONTENTS</a:t>
            </a:r>
            <a:endParaRPr lang="zh-CN" altLang="en-US" sz="4000" b="1" dirty="0">
              <a:solidFill>
                <a:schemeClr val="accent1"/>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27" name="MH_Others_2"/>
          <p:cNvSpPr/>
          <p:nvPr>
            <p:custDataLst>
              <p:tags r:id="rId11"/>
            </p:custDataLst>
          </p:nvPr>
        </p:nvSpPr>
        <p:spPr>
          <a:xfrm rot="8275313">
            <a:off x="4316073" y="1184443"/>
            <a:ext cx="144016" cy="288032"/>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MH_Others_3"/>
          <p:cNvSpPr/>
          <p:nvPr>
            <p:custDataLst>
              <p:tags r:id="rId12"/>
            </p:custDataLst>
          </p:nvPr>
        </p:nvSpPr>
        <p:spPr>
          <a:xfrm rot="5747767">
            <a:off x="4331101" y="1416819"/>
            <a:ext cx="66788" cy="133576"/>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174750204"/>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5" grpId="0"/>
      <p:bldP spid="14" grpId="0"/>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227E9545-5901-492A-8EF8-1795083778D8}"/>
              </a:ext>
            </a:extLst>
          </p:cNvPr>
          <p:cNvSpPr/>
          <p:nvPr/>
        </p:nvSpPr>
        <p:spPr>
          <a:xfrm>
            <a:off x="0" y="1979258"/>
            <a:ext cx="12297508" cy="27396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itle"/>
          <p:cNvSpPr/>
          <p:nvPr>
            <p:custDataLst>
              <p:tags r:id="rId2"/>
            </p:custDataLst>
          </p:nvPr>
        </p:nvSpPr>
        <p:spPr>
          <a:xfrm>
            <a:off x="3293587" y="3231658"/>
            <a:ext cx="5668707" cy="1169426"/>
          </a:xfrm>
          <a:custGeom>
            <a:avLst/>
            <a:gdLst>
              <a:gd name="connsiteX0" fmla="*/ 0 w 3254309"/>
              <a:gd name="connsiteY0" fmla="*/ 0 h 696722"/>
              <a:gd name="connsiteX1" fmla="*/ 3254309 w 3254309"/>
              <a:gd name="connsiteY1" fmla="*/ 0 h 696722"/>
              <a:gd name="connsiteX2" fmla="*/ 3254309 w 3254309"/>
              <a:gd name="connsiteY2" fmla="*/ 696722 h 696722"/>
              <a:gd name="connsiteX3" fmla="*/ 0 w 3254309"/>
              <a:gd name="connsiteY3" fmla="*/ 696722 h 696722"/>
              <a:gd name="connsiteX4" fmla="*/ 0 w 3254309"/>
              <a:gd name="connsiteY4" fmla="*/ 0 h 696722"/>
              <a:gd name="connsiteX0" fmla="*/ 0 w 3254309"/>
              <a:gd name="connsiteY0" fmla="*/ 2004 h 698726"/>
              <a:gd name="connsiteX1" fmla="*/ 206017 w 3254309"/>
              <a:gd name="connsiteY1" fmla="*/ 0 h 698726"/>
              <a:gd name="connsiteX2" fmla="*/ 3254309 w 3254309"/>
              <a:gd name="connsiteY2" fmla="*/ 2004 h 698726"/>
              <a:gd name="connsiteX3" fmla="*/ 3254309 w 3254309"/>
              <a:gd name="connsiteY3" fmla="*/ 698726 h 698726"/>
              <a:gd name="connsiteX4" fmla="*/ 0 w 3254309"/>
              <a:gd name="connsiteY4" fmla="*/ 698726 h 698726"/>
              <a:gd name="connsiteX5" fmla="*/ 0 w 3254309"/>
              <a:gd name="connsiteY5" fmla="*/ 2004 h 698726"/>
              <a:gd name="connsiteX0" fmla="*/ 11697 w 3266006"/>
              <a:gd name="connsiteY0" fmla="*/ 2004 h 698726"/>
              <a:gd name="connsiteX1" fmla="*/ 217714 w 3266006"/>
              <a:gd name="connsiteY1" fmla="*/ 0 h 698726"/>
              <a:gd name="connsiteX2" fmla="*/ 3266006 w 3266006"/>
              <a:gd name="connsiteY2" fmla="*/ 2004 h 698726"/>
              <a:gd name="connsiteX3" fmla="*/ 3266006 w 3266006"/>
              <a:gd name="connsiteY3" fmla="*/ 698726 h 698726"/>
              <a:gd name="connsiteX4" fmla="*/ 11697 w 3266006"/>
              <a:gd name="connsiteY4" fmla="*/ 698726 h 698726"/>
              <a:gd name="connsiteX5" fmla="*/ 0 w 3266006"/>
              <a:gd name="connsiteY5" fmla="*/ 203200 h 698726"/>
              <a:gd name="connsiteX6" fmla="*/ 11697 w 3266006"/>
              <a:gd name="connsiteY6" fmla="*/ 2004 h 698726"/>
              <a:gd name="connsiteX0" fmla="*/ 0 w 3266006"/>
              <a:gd name="connsiteY0" fmla="*/ 203200 h 698726"/>
              <a:gd name="connsiteX1" fmla="*/ 217714 w 3266006"/>
              <a:gd name="connsiteY1" fmla="*/ 0 h 698726"/>
              <a:gd name="connsiteX2" fmla="*/ 3266006 w 3266006"/>
              <a:gd name="connsiteY2" fmla="*/ 2004 h 698726"/>
              <a:gd name="connsiteX3" fmla="*/ 3266006 w 3266006"/>
              <a:gd name="connsiteY3" fmla="*/ 698726 h 698726"/>
              <a:gd name="connsiteX4" fmla="*/ 11697 w 3266006"/>
              <a:gd name="connsiteY4" fmla="*/ 698726 h 698726"/>
              <a:gd name="connsiteX5" fmla="*/ 0 w 3266006"/>
              <a:gd name="connsiteY5" fmla="*/ 203200 h 698726"/>
              <a:gd name="connsiteX0" fmla="*/ 217714 w 3266006"/>
              <a:gd name="connsiteY0" fmla="*/ 0 h 698726"/>
              <a:gd name="connsiteX1" fmla="*/ 3266006 w 3266006"/>
              <a:gd name="connsiteY1" fmla="*/ 2004 h 698726"/>
              <a:gd name="connsiteX2" fmla="*/ 3266006 w 3266006"/>
              <a:gd name="connsiteY2" fmla="*/ 698726 h 698726"/>
              <a:gd name="connsiteX3" fmla="*/ 11697 w 3266006"/>
              <a:gd name="connsiteY3" fmla="*/ 698726 h 698726"/>
              <a:gd name="connsiteX4" fmla="*/ 0 w 3266006"/>
              <a:gd name="connsiteY4" fmla="*/ 203200 h 698726"/>
              <a:gd name="connsiteX5" fmla="*/ 309154 w 3266006"/>
              <a:gd name="connsiteY5" fmla="*/ 91440 h 698726"/>
              <a:gd name="connsiteX0" fmla="*/ 217714 w 3266006"/>
              <a:gd name="connsiteY0" fmla="*/ 0 h 698726"/>
              <a:gd name="connsiteX1" fmla="*/ 3266006 w 3266006"/>
              <a:gd name="connsiteY1" fmla="*/ 2004 h 698726"/>
              <a:gd name="connsiteX2" fmla="*/ 3266006 w 3266006"/>
              <a:gd name="connsiteY2" fmla="*/ 698726 h 698726"/>
              <a:gd name="connsiteX3" fmla="*/ 11697 w 3266006"/>
              <a:gd name="connsiteY3" fmla="*/ 698726 h 698726"/>
              <a:gd name="connsiteX4" fmla="*/ 0 w 3266006"/>
              <a:gd name="connsiteY4" fmla="*/ 203200 h 698726"/>
              <a:gd name="connsiteX0" fmla="*/ 206017 w 3254309"/>
              <a:gd name="connsiteY0" fmla="*/ 0 h 698726"/>
              <a:gd name="connsiteX1" fmla="*/ 3254309 w 3254309"/>
              <a:gd name="connsiteY1" fmla="*/ 2004 h 698726"/>
              <a:gd name="connsiteX2" fmla="*/ 3254309 w 3254309"/>
              <a:gd name="connsiteY2" fmla="*/ 698726 h 698726"/>
              <a:gd name="connsiteX3" fmla="*/ 0 w 3254309"/>
              <a:gd name="connsiteY3" fmla="*/ 698726 h 698726"/>
              <a:gd name="connsiteX4" fmla="*/ 209 w 3254309"/>
              <a:gd name="connsiteY4" fmla="*/ 203200 h 698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309" h="698726">
                <a:moveTo>
                  <a:pt x="206017" y="0"/>
                </a:moveTo>
                <a:lnTo>
                  <a:pt x="3254309" y="2004"/>
                </a:lnTo>
                <a:lnTo>
                  <a:pt x="3254309" y="698726"/>
                </a:lnTo>
                <a:lnTo>
                  <a:pt x="0" y="698726"/>
                </a:lnTo>
                <a:cubicBezTo>
                  <a:pt x="70" y="533551"/>
                  <a:pt x="139" y="368375"/>
                  <a:pt x="209" y="203200"/>
                </a:cubicBez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sz="3200" dirty="0">
                <a:solidFill>
                  <a:srgbClr val="000000"/>
                </a:solidFill>
                <a:latin typeface="微软雅黑" panose="020B0503020204020204" pitchFamily="34" charset="-122"/>
                <a:ea typeface="微软雅黑" panose="020B0503020204020204" pitchFamily="34" charset="-122"/>
              </a:rPr>
              <a:t>出纳主要工作</a:t>
            </a:r>
            <a:endParaRPr lang="en-US" altLang="zh-CN" sz="3200" dirty="0">
              <a:solidFill>
                <a:srgbClr val="000000"/>
              </a:solidFill>
              <a:latin typeface="微软雅黑" panose="020B0503020204020204" pitchFamily="34" charset="-122"/>
              <a:ea typeface="微软雅黑" panose="020B0503020204020204" pitchFamily="34" charset="-122"/>
            </a:endParaRPr>
          </a:p>
          <a:p>
            <a:pPr algn="ctr"/>
            <a:r>
              <a:rPr lang="en-US" altLang="zh-CN" sz="3200" b="1" dirty="0">
                <a:solidFill>
                  <a:srgbClr val="0070C0"/>
                </a:solidFill>
                <a:latin typeface="Times New Roman" panose="02020603050405020304" pitchFamily="18" charset="0"/>
                <a:ea typeface="华文细黑" panose="02010600040101010101" pitchFamily="2" charset="-122"/>
                <a:cs typeface="Times New Roman" panose="02020603050405020304" pitchFamily="18" charset="0"/>
              </a:rPr>
              <a:t>Corporate Overviews</a:t>
            </a:r>
            <a:endParaRPr lang="zh-CN" altLang="en-US" sz="3200" b="1" dirty="0">
              <a:solidFill>
                <a:srgbClr val="0070C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MH_Others_1"/>
          <p:cNvSpPr/>
          <p:nvPr>
            <p:custDataLst>
              <p:tags r:id="rId3"/>
            </p:custDataLst>
          </p:nvPr>
        </p:nvSpPr>
        <p:spPr>
          <a:xfrm rot="8275313">
            <a:off x="3252204" y="3009954"/>
            <a:ext cx="144016" cy="288032"/>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 name="MH_Others_2"/>
          <p:cNvSpPr/>
          <p:nvPr>
            <p:custDataLst>
              <p:tags r:id="rId4"/>
            </p:custDataLst>
          </p:nvPr>
        </p:nvSpPr>
        <p:spPr>
          <a:xfrm rot="5747767">
            <a:off x="3267232" y="3242330"/>
            <a:ext cx="66788" cy="133576"/>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 name="MH_Number"/>
          <p:cNvSpPr txBox="1"/>
          <p:nvPr>
            <p:custDataLst>
              <p:tags r:id="rId5"/>
            </p:custDataLst>
          </p:nvPr>
        </p:nvSpPr>
        <p:spPr>
          <a:xfrm>
            <a:off x="4877178" y="2043723"/>
            <a:ext cx="2501522" cy="1250827"/>
          </a:xfrm>
          <a:prstGeom prst="rect">
            <a:avLst/>
          </a:prstGeom>
          <a:noFill/>
        </p:spPr>
        <p:txBody>
          <a:bodyPr wrap="square" lIns="0" tIns="0" rIns="0" bIns="0" rtlCol="0" anchor="ctr" anchorCtr="0">
            <a:noAutofit/>
          </a:bodyPr>
          <a:lstStyle/>
          <a:p>
            <a:pPr algn="ctr"/>
            <a:r>
              <a:rPr lang="en-US" altLang="zh-CN" sz="11500" dirty="0">
                <a:solidFill>
                  <a:srgbClr val="0070C0"/>
                </a:solidFill>
                <a:latin typeface="Times New Roman" panose="02020603050405020304" pitchFamily="18" charset="0"/>
                <a:cs typeface="Times New Roman" panose="02020603050405020304" pitchFamily="18" charset="0"/>
              </a:rPr>
              <a:t>1</a:t>
            </a:r>
            <a:endParaRPr lang="zh-CN" altLang="en-US" sz="11500" dirty="0">
              <a:solidFill>
                <a:srgbClr val="0070C0"/>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734663482"/>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mph" presetSubtype="0" fill="hold" grpId="0" nodeType="afterEffect">
                                  <p:stCondLst>
                                    <p:cond delay="0"/>
                                  </p:stCondLst>
                                  <p:iterate type="lt">
                                    <p:tmPct val="4000"/>
                                  </p:iterate>
                                  <p:childTnLst>
                                    <p:set>
                                      <p:cBhvr override="childStyle">
                                        <p:cTn id="12" dur="500" fill="hold"/>
                                        <p:tgtEl>
                                          <p:spTgt spid="2"/>
                                        </p:tgtEl>
                                        <p:attrNameLst>
                                          <p:attrName>style.color</p:attrName>
                                        </p:attrNameLst>
                                      </p:cBhvr>
                                      <p:to>
                                        <p:clrVal>
                                          <a:schemeClr val="accent2"/>
                                        </p:clrVal>
                                      </p:to>
                                    </p:set>
                                    <p:set>
                                      <p:cBhvr>
                                        <p:cTn id="13" dur="500" fill="hold"/>
                                        <p:tgtEl>
                                          <p:spTgt spid="2"/>
                                        </p:tgtEl>
                                        <p:attrNameLst>
                                          <p:attrName>fillcolor</p:attrName>
                                        </p:attrNameLst>
                                      </p:cBhvr>
                                      <p:to>
                                        <p:clrVal>
                                          <a:schemeClr val="accent2"/>
                                        </p:clrVal>
                                      </p:to>
                                    </p:set>
                                    <p:set>
                                      <p:cBhvr>
                                        <p:cTn id="14"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a:extLst>
              <a:ext uri="{FF2B5EF4-FFF2-40B4-BE49-F238E27FC236}">
                <a16:creationId xmlns:a16="http://schemas.microsoft.com/office/drawing/2014/main" id="{EAE37F46-C188-4F8D-9C68-6F5DED1BFAF3}"/>
              </a:ext>
            </a:extLst>
          </p:cNvPr>
          <p:cNvSpPr/>
          <p:nvPr>
            <p:custDataLst>
              <p:tags r:id="rId1"/>
            </p:custDataLst>
          </p:nvPr>
        </p:nvSpPr>
        <p:spPr>
          <a:xfrm>
            <a:off x="1888884" y="3417558"/>
            <a:ext cx="8901432" cy="640705"/>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MH_Other_2">
            <a:extLst>
              <a:ext uri="{FF2B5EF4-FFF2-40B4-BE49-F238E27FC236}">
                <a16:creationId xmlns:a16="http://schemas.microsoft.com/office/drawing/2014/main" id="{2D6212A2-F50D-4A12-BE19-8826B463420D}"/>
              </a:ext>
            </a:extLst>
          </p:cNvPr>
          <p:cNvSpPr/>
          <p:nvPr>
            <p:custDataLst>
              <p:tags r:id="rId2"/>
            </p:custDataLst>
          </p:nvPr>
        </p:nvSpPr>
        <p:spPr>
          <a:xfrm>
            <a:off x="2393708" y="3111698"/>
            <a:ext cx="1120718" cy="112277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MH_SubTitle_1">
            <a:extLst>
              <a:ext uri="{FF2B5EF4-FFF2-40B4-BE49-F238E27FC236}">
                <a16:creationId xmlns:a16="http://schemas.microsoft.com/office/drawing/2014/main" id="{814B00AF-98C3-4B03-8E52-2F90544CD310}"/>
              </a:ext>
            </a:extLst>
          </p:cNvPr>
          <p:cNvSpPr/>
          <p:nvPr>
            <p:custDataLst>
              <p:tags r:id="rId3"/>
            </p:custDataLst>
          </p:nvPr>
        </p:nvSpPr>
        <p:spPr>
          <a:xfrm>
            <a:off x="2447683" y="3197813"/>
            <a:ext cx="980628" cy="982687"/>
          </a:xfrm>
          <a:prstGeom prst="ellipse">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cs typeface="Arial" panose="020B0604020202020204" pitchFamily="34" charset="0"/>
              </a:rPr>
              <a:t>1</a:t>
            </a:r>
            <a:endParaRPr lang="zh-CN" altLang="en-US" dirty="0">
              <a:solidFill>
                <a:srgbClr val="FFFFFF"/>
              </a:solidFill>
              <a:cs typeface="Arial" panose="020B0604020202020204" pitchFamily="34" charset="0"/>
            </a:endParaRPr>
          </a:p>
        </p:txBody>
      </p:sp>
      <p:sp>
        <p:nvSpPr>
          <p:cNvPr id="5" name="MH_Other_3">
            <a:extLst>
              <a:ext uri="{FF2B5EF4-FFF2-40B4-BE49-F238E27FC236}">
                <a16:creationId xmlns:a16="http://schemas.microsoft.com/office/drawing/2014/main" id="{7C8B27BB-7B94-47D4-931F-5B0A689AB820}"/>
              </a:ext>
            </a:extLst>
          </p:cNvPr>
          <p:cNvSpPr/>
          <p:nvPr>
            <p:custDataLst>
              <p:tags r:id="rId4"/>
            </p:custDataLst>
          </p:nvPr>
        </p:nvSpPr>
        <p:spPr>
          <a:xfrm>
            <a:off x="3704983" y="3111698"/>
            <a:ext cx="1120718" cy="112277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SubTitle_2">
            <a:extLst>
              <a:ext uri="{FF2B5EF4-FFF2-40B4-BE49-F238E27FC236}">
                <a16:creationId xmlns:a16="http://schemas.microsoft.com/office/drawing/2014/main" id="{73242264-CE64-446D-8B3B-CB7F4154479D}"/>
              </a:ext>
            </a:extLst>
          </p:cNvPr>
          <p:cNvSpPr/>
          <p:nvPr>
            <p:custDataLst>
              <p:tags r:id="rId5"/>
            </p:custDataLst>
          </p:nvPr>
        </p:nvSpPr>
        <p:spPr>
          <a:xfrm>
            <a:off x="3758958" y="3197813"/>
            <a:ext cx="980628" cy="982687"/>
          </a:xfrm>
          <a:prstGeom prst="ellipse">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cs typeface="Arial" panose="020B0604020202020204" pitchFamily="34" charset="0"/>
              </a:rPr>
              <a:t>2</a:t>
            </a:r>
            <a:endParaRPr lang="zh-CN" altLang="en-US" dirty="0">
              <a:solidFill>
                <a:srgbClr val="FFFFFF"/>
              </a:solidFill>
              <a:cs typeface="Arial" panose="020B0604020202020204" pitchFamily="34" charset="0"/>
            </a:endParaRPr>
          </a:p>
        </p:txBody>
      </p:sp>
      <p:sp>
        <p:nvSpPr>
          <p:cNvPr id="7" name="MH_Other_4">
            <a:extLst>
              <a:ext uri="{FF2B5EF4-FFF2-40B4-BE49-F238E27FC236}">
                <a16:creationId xmlns:a16="http://schemas.microsoft.com/office/drawing/2014/main" id="{491459F5-A46C-40BF-BB4F-1D35905355D5}"/>
              </a:ext>
            </a:extLst>
          </p:cNvPr>
          <p:cNvSpPr/>
          <p:nvPr>
            <p:custDataLst>
              <p:tags r:id="rId6"/>
            </p:custDataLst>
          </p:nvPr>
        </p:nvSpPr>
        <p:spPr>
          <a:xfrm>
            <a:off x="5016258" y="3111698"/>
            <a:ext cx="1120718" cy="112277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SubTitle_3">
            <a:extLst>
              <a:ext uri="{FF2B5EF4-FFF2-40B4-BE49-F238E27FC236}">
                <a16:creationId xmlns:a16="http://schemas.microsoft.com/office/drawing/2014/main" id="{EC4B0918-2BBB-4C82-9F88-3A5AE0B49FDA}"/>
              </a:ext>
            </a:extLst>
          </p:cNvPr>
          <p:cNvSpPr/>
          <p:nvPr>
            <p:custDataLst>
              <p:tags r:id="rId7"/>
            </p:custDataLst>
          </p:nvPr>
        </p:nvSpPr>
        <p:spPr>
          <a:xfrm>
            <a:off x="5070233" y="3197813"/>
            <a:ext cx="980628" cy="982687"/>
          </a:xfrm>
          <a:prstGeom prst="ellipse">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cs typeface="Arial" panose="020B0604020202020204" pitchFamily="34" charset="0"/>
              </a:rPr>
              <a:t>3</a:t>
            </a:r>
            <a:endParaRPr lang="zh-CN" altLang="en-US" dirty="0">
              <a:solidFill>
                <a:srgbClr val="FFFFFF"/>
              </a:solidFill>
              <a:cs typeface="Arial" panose="020B0604020202020204" pitchFamily="34" charset="0"/>
            </a:endParaRPr>
          </a:p>
        </p:txBody>
      </p:sp>
      <p:sp>
        <p:nvSpPr>
          <p:cNvPr id="9" name="MH_Other_5">
            <a:extLst>
              <a:ext uri="{FF2B5EF4-FFF2-40B4-BE49-F238E27FC236}">
                <a16:creationId xmlns:a16="http://schemas.microsoft.com/office/drawing/2014/main" id="{95E2C7C2-A29A-4EE5-A590-C96696761A42}"/>
              </a:ext>
            </a:extLst>
          </p:cNvPr>
          <p:cNvSpPr/>
          <p:nvPr>
            <p:custDataLst>
              <p:tags r:id="rId8"/>
            </p:custDataLst>
          </p:nvPr>
        </p:nvSpPr>
        <p:spPr>
          <a:xfrm>
            <a:off x="6327533" y="3111698"/>
            <a:ext cx="1120718" cy="112277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SubTitle_4">
            <a:extLst>
              <a:ext uri="{FF2B5EF4-FFF2-40B4-BE49-F238E27FC236}">
                <a16:creationId xmlns:a16="http://schemas.microsoft.com/office/drawing/2014/main" id="{9DC98601-B8A1-4337-9C3F-B085803BF41E}"/>
              </a:ext>
            </a:extLst>
          </p:cNvPr>
          <p:cNvSpPr/>
          <p:nvPr>
            <p:custDataLst>
              <p:tags r:id="rId9"/>
            </p:custDataLst>
          </p:nvPr>
        </p:nvSpPr>
        <p:spPr>
          <a:xfrm>
            <a:off x="6381508" y="3197813"/>
            <a:ext cx="980628" cy="982687"/>
          </a:xfrm>
          <a:prstGeom prst="ellipse">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cs typeface="Arial" panose="020B0604020202020204" pitchFamily="34" charset="0"/>
              </a:rPr>
              <a:t>4</a:t>
            </a:r>
            <a:endParaRPr lang="zh-CN" altLang="en-US" dirty="0">
              <a:solidFill>
                <a:srgbClr val="FFFFFF"/>
              </a:solidFill>
              <a:cs typeface="Arial" panose="020B0604020202020204" pitchFamily="34" charset="0"/>
            </a:endParaRPr>
          </a:p>
        </p:txBody>
      </p:sp>
      <p:sp>
        <p:nvSpPr>
          <p:cNvPr id="11" name="MH_Other_6">
            <a:extLst>
              <a:ext uri="{FF2B5EF4-FFF2-40B4-BE49-F238E27FC236}">
                <a16:creationId xmlns:a16="http://schemas.microsoft.com/office/drawing/2014/main" id="{0E224D73-68AE-4B25-84CB-7FDC4B49FC97}"/>
              </a:ext>
            </a:extLst>
          </p:cNvPr>
          <p:cNvSpPr/>
          <p:nvPr>
            <p:custDataLst>
              <p:tags r:id="rId10"/>
            </p:custDataLst>
          </p:nvPr>
        </p:nvSpPr>
        <p:spPr>
          <a:xfrm>
            <a:off x="7638808" y="3111698"/>
            <a:ext cx="1120718" cy="1122777"/>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SubTitle_5">
            <a:extLst>
              <a:ext uri="{FF2B5EF4-FFF2-40B4-BE49-F238E27FC236}">
                <a16:creationId xmlns:a16="http://schemas.microsoft.com/office/drawing/2014/main" id="{3C93188E-918A-4FA7-9C81-3F7762D37F80}"/>
              </a:ext>
            </a:extLst>
          </p:cNvPr>
          <p:cNvSpPr/>
          <p:nvPr>
            <p:custDataLst>
              <p:tags r:id="rId11"/>
            </p:custDataLst>
          </p:nvPr>
        </p:nvSpPr>
        <p:spPr>
          <a:xfrm>
            <a:off x="7692783" y="3197813"/>
            <a:ext cx="980628" cy="982687"/>
          </a:xfrm>
          <a:prstGeom prst="ellipse">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cs typeface="Arial" panose="020B0604020202020204" pitchFamily="34" charset="0"/>
              </a:rPr>
              <a:t>5</a:t>
            </a:r>
            <a:endParaRPr lang="zh-CN" altLang="en-US" dirty="0">
              <a:solidFill>
                <a:srgbClr val="FFFFFF"/>
              </a:solidFill>
              <a:cs typeface="Arial" panose="020B0604020202020204" pitchFamily="34" charset="0"/>
            </a:endParaRPr>
          </a:p>
        </p:txBody>
      </p:sp>
      <p:sp>
        <p:nvSpPr>
          <p:cNvPr id="13" name="MH_Text_1">
            <a:extLst>
              <a:ext uri="{FF2B5EF4-FFF2-40B4-BE49-F238E27FC236}">
                <a16:creationId xmlns:a16="http://schemas.microsoft.com/office/drawing/2014/main" id="{3D868EF7-736B-4140-9A28-A7EEC00D59FE}"/>
              </a:ext>
            </a:extLst>
          </p:cNvPr>
          <p:cNvSpPr txBox="1">
            <a:spLocks noChangeArrowheads="1"/>
          </p:cNvSpPr>
          <p:nvPr>
            <p:custDataLst>
              <p:tags r:id="rId12"/>
            </p:custDataLst>
          </p:nvPr>
        </p:nvSpPr>
        <p:spPr bwMode="auto">
          <a:xfrm>
            <a:off x="2115242" y="1312392"/>
            <a:ext cx="1875766"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spcBef>
                <a:spcPct val="60000"/>
              </a:spcBef>
              <a:buFont typeface="Wingdings" panose="05000000000000000000" pitchFamily="2" charset="2"/>
              <a:buNone/>
            </a:pPr>
            <a:r>
              <a:rPr lang="zh-CN" altLang="en-US" sz="1600" dirty="0">
                <a:solidFill>
                  <a:srgbClr val="000000"/>
                </a:solidFill>
                <a:latin typeface="宋体" panose="02010600030101010101" pitchFamily="2" charset="-122"/>
              </a:rPr>
              <a:t>办理银行存款转帐和现金的收取。</a:t>
            </a:r>
          </a:p>
          <a:p>
            <a:pPr lvl="0" algn="ctr">
              <a:lnSpc>
                <a:spcPct val="130000"/>
              </a:lnSpc>
              <a:defRPr/>
            </a:pPr>
            <a:endParaRPr lang="en-US" altLang="zh-CN" sz="1600" dirty="0">
              <a:solidFill>
                <a:srgbClr val="5F5F5F">
                  <a:lumMod val="50000"/>
                </a:srgbClr>
              </a:solidFill>
              <a:latin typeface="Times New Roman"/>
              <a:ea typeface="幼圆"/>
            </a:endParaRPr>
          </a:p>
        </p:txBody>
      </p:sp>
      <p:sp>
        <p:nvSpPr>
          <p:cNvPr id="14" name="MH_Text_2">
            <a:extLst>
              <a:ext uri="{FF2B5EF4-FFF2-40B4-BE49-F238E27FC236}">
                <a16:creationId xmlns:a16="http://schemas.microsoft.com/office/drawing/2014/main" id="{D02C90AC-FE53-4AF4-8688-C66C9E265B2C}"/>
              </a:ext>
            </a:extLst>
          </p:cNvPr>
          <p:cNvSpPr txBox="1">
            <a:spLocks noChangeArrowheads="1"/>
          </p:cNvSpPr>
          <p:nvPr>
            <p:custDataLst>
              <p:tags r:id="rId13"/>
            </p:custDataLst>
          </p:nvPr>
        </p:nvSpPr>
        <p:spPr bwMode="auto">
          <a:xfrm>
            <a:off x="3514426" y="4286450"/>
            <a:ext cx="1688797"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spcBef>
                <a:spcPct val="60000"/>
              </a:spcBef>
              <a:buFont typeface="Wingdings" panose="05000000000000000000" pitchFamily="2" charset="2"/>
              <a:buNone/>
            </a:pPr>
            <a:r>
              <a:rPr lang="zh-CN" altLang="en-US" sz="1600" dirty="0">
                <a:solidFill>
                  <a:srgbClr val="000000"/>
                </a:solidFill>
                <a:latin typeface="宋体" panose="02010600030101010101" pitchFamily="2" charset="-122"/>
              </a:rPr>
              <a:t>负责现金支票、发票、收据的填开和管理。随时掌握银行存款余额，不签发空头支票。妥善保管好收付款凭证，月末及时转交给孔经理。</a:t>
            </a:r>
          </a:p>
          <a:p>
            <a:pPr lvl="0" algn="ctr">
              <a:lnSpc>
                <a:spcPct val="130000"/>
              </a:lnSpc>
              <a:defRPr/>
            </a:pPr>
            <a:endParaRPr lang="zh-CN" altLang="en-US" sz="1600" dirty="0">
              <a:solidFill>
                <a:srgbClr val="5F5F5F">
                  <a:lumMod val="50000"/>
                </a:srgbClr>
              </a:solidFill>
              <a:latin typeface="Times New Roman"/>
              <a:ea typeface="幼圆"/>
            </a:endParaRPr>
          </a:p>
        </p:txBody>
      </p:sp>
      <p:sp>
        <p:nvSpPr>
          <p:cNvPr id="15" name="MH_Text_3">
            <a:extLst>
              <a:ext uri="{FF2B5EF4-FFF2-40B4-BE49-F238E27FC236}">
                <a16:creationId xmlns:a16="http://schemas.microsoft.com/office/drawing/2014/main" id="{C4E42C00-38A8-4BA3-AEDC-2A405C1BD9F6}"/>
              </a:ext>
            </a:extLst>
          </p:cNvPr>
          <p:cNvSpPr txBox="1">
            <a:spLocks noChangeArrowheads="1"/>
          </p:cNvSpPr>
          <p:nvPr>
            <p:custDataLst>
              <p:tags r:id="rId14"/>
            </p:custDataLst>
          </p:nvPr>
        </p:nvSpPr>
        <p:spPr bwMode="auto">
          <a:xfrm>
            <a:off x="4613895" y="1014330"/>
            <a:ext cx="1875766"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600" dirty="0">
                <a:solidFill>
                  <a:srgbClr val="000000"/>
                </a:solidFill>
                <a:latin typeface="宋体" panose="02010600030101010101" pitchFamily="2" charset="-122"/>
              </a:rPr>
              <a:t>往来款项的收付、依据当天的收入和支出按照凭证认真准确的填写财务日报表和短信报表，及时发送给各领导审核查实。</a:t>
            </a:r>
            <a:endParaRPr lang="en-US" altLang="zh-CN" sz="1600" dirty="0">
              <a:solidFill>
                <a:srgbClr val="5F5F5F">
                  <a:lumMod val="50000"/>
                </a:srgbClr>
              </a:solidFill>
              <a:latin typeface="Times New Roman"/>
              <a:ea typeface="幼圆"/>
            </a:endParaRPr>
          </a:p>
        </p:txBody>
      </p:sp>
      <p:sp>
        <p:nvSpPr>
          <p:cNvPr id="16" name="MH_Text_4">
            <a:extLst>
              <a:ext uri="{FF2B5EF4-FFF2-40B4-BE49-F238E27FC236}">
                <a16:creationId xmlns:a16="http://schemas.microsoft.com/office/drawing/2014/main" id="{99AEE948-D90C-4E4E-BB20-17A56BA5EA35}"/>
              </a:ext>
            </a:extLst>
          </p:cNvPr>
          <p:cNvSpPr txBox="1">
            <a:spLocks noChangeArrowheads="1"/>
          </p:cNvSpPr>
          <p:nvPr>
            <p:custDataLst>
              <p:tags r:id="rId15"/>
            </p:custDataLst>
          </p:nvPr>
        </p:nvSpPr>
        <p:spPr bwMode="auto">
          <a:xfrm>
            <a:off x="6215539" y="4270576"/>
            <a:ext cx="1679091"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spcBef>
                <a:spcPct val="60000"/>
              </a:spcBef>
              <a:buFont typeface="Wingdings" panose="05000000000000000000" pitchFamily="2" charset="2"/>
              <a:buNone/>
            </a:pPr>
            <a:r>
              <a:rPr lang="zh-CN" altLang="en-US" sz="1600" dirty="0">
                <a:solidFill>
                  <a:srgbClr val="000000"/>
                </a:solidFill>
                <a:latin typeface="宋体" panose="02010600030101010101" pitchFamily="2" charset="-122"/>
              </a:rPr>
              <a:t>负责各部门报销费用支出和员工借款工作。坚持财务手续，严格审核，对不符手续的凭证拒付、拒收</a:t>
            </a:r>
          </a:p>
          <a:p>
            <a:pPr lvl="0" algn="ctr">
              <a:lnSpc>
                <a:spcPct val="130000"/>
              </a:lnSpc>
              <a:defRPr/>
            </a:pPr>
            <a:endParaRPr lang="zh-CN" altLang="en-US" sz="1600" dirty="0">
              <a:solidFill>
                <a:srgbClr val="5F5F5F">
                  <a:lumMod val="50000"/>
                </a:srgbClr>
              </a:solidFill>
              <a:latin typeface="Times New Roman"/>
              <a:ea typeface="幼圆"/>
            </a:endParaRPr>
          </a:p>
        </p:txBody>
      </p:sp>
      <p:sp>
        <p:nvSpPr>
          <p:cNvPr id="17" name="MH_Text_5">
            <a:extLst>
              <a:ext uri="{FF2B5EF4-FFF2-40B4-BE49-F238E27FC236}">
                <a16:creationId xmlns:a16="http://schemas.microsoft.com/office/drawing/2014/main" id="{D29A5C45-3152-4714-89AC-5B8C62122FB3}"/>
              </a:ext>
            </a:extLst>
          </p:cNvPr>
          <p:cNvSpPr txBox="1">
            <a:spLocks noChangeArrowheads="1"/>
          </p:cNvSpPr>
          <p:nvPr>
            <p:custDataLst>
              <p:tags r:id="rId16"/>
            </p:custDataLst>
          </p:nvPr>
        </p:nvSpPr>
        <p:spPr bwMode="auto">
          <a:xfrm>
            <a:off x="7055084" y="1217937"/>
            <a:ext cx="2328197"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600" dirty="0">
                <a:solidFill>
                  <a:srgbClr val="000000"/>
                </a:solidFill>
                <a:latin typeface="宋体" panose="02010600030101010101" pitchFamily="2" charset="-122"/>
              </a:rPr>
              <a:t>按公司规定开气贸发票时核对客户轻卡车系是否交够三万，</a:t>
            </a:r>
            <a:r>
              <a:rPr lang="en-US" altLang="zh-CN" sz="1600" dirty="0">
                <a:solidFill>
                  <a:srgbClr val="000000"/>
                </a:solidFill>
                <a:latin typeface="宋体" panose="02010600030101010101" pitchFamily="2" charset="-122"/>
              </a:rPr>
              <a:t>SUV</a:t>
            </a:r>
            <a:r>
              <a:rPr lang="zh-CN" altLang="en-US" sz="1600" dirty="0">
                <a:solidFill>
                  <a:srgbClr val="000000"/>
                </a:solidFill>
                <a:latin typeface="宋体" panose="02010600030101010101" pitchFamily="2" charset="-122"/>
              </a:rPr>
              <a:t>车系是否交够五万，否者不予开票</a:t>
            </a:r>
            <a:r>
              <a:rPr lang="en-US" altLang="zh-CN" sz="1600" dirty="0">
                <a:solidFill>
                  <a:srgbClr val="000000"/>
                </a:solidFill>
                <a:latin typeface="宋体" panose="02010600030101010101" pitchFamily="2" charset="-122"/>
              </a:rPr>
              <a:t>.</a:t>
            </a:r>
            <a:endParaRPr lang="en-US" altLang="zh-CN" sz="1600" dirty="0">
              <a:solidFill>
                <a:srgbClr val="5F5F5F">
                  <a:lumMod val="50000"/>
                </a:srgbClr>
              </a:solidFill>
              <a:latin typeface="Times New Roman"/>
              <a:ea typeface="幼圆"/>
            </a:endParaRPr>
          </a:p>
        </p:txBody>
      </p:sp>
      <p:sp>
        <p:nvSpPr>
          <p:cNvPr id="18" name="标题 1">
            <a:extLst>
              <a:ext uri="{FF2B5EF4-FFF2-40B4-BE49-F238E27FC236}">
                <a16:creationId xmlns:a16="http://schemas.microsoft.com/office/drawing/2014/main" id="{49A4553D-4EF0-4E33-8E8A-6E2F3134D3D2}"/>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出纳的主要工作</a:t>
            </a:r>
          </a:p>
        </p:txBody>
      </p:sp>
      <p:cxnSp>
        <p:nvCxnSpPr>
          <p:cNvPr id="20" name="直接连接符 19">
            <a:extLst>
              <a:ext uri="{FF2B5EF4-FFF2-40B4-BE49-F238E27FC236}">
                <a16:creationId xmlns:a16="http://schemas.microsoft.com/office/drawing/2014/main" id="{FDA24636-438F-4E17-AD2B-8A62FADF1F3D}"/>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728B24C6-DCE7-4EDD-B35F-AFA810444C6C}"/>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63207422"/>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SubTitle_1">
            <a:extLst>
              <a:ext uri="{FF2B5EF4-FFF2-40B4-BE49-F238E27FC236}">
                <a16:creationId xmlns:a16="http://schemas.microsoft.com/office/drawing/2014/main" id="{A5DC4D1C-6449-43E0-B716-ACB6EB6E0D2E}"/>
              </a:ext>
            </a:extLst>
          </p:cNvPr>
          <p:cNvSpPr/>
          <p:nvPr>
            <p:custDataLst>
              <p:tags r:id="rId1"/>
            </p:custDataLst>
          </p:nvPr>
        </p:nvSpPr>
        <p:spPr>
          <a:xfrm rot="18879412">
            <a:off x="1782725"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chemeClr val="bg1"/>
                </a:solidFill>
              </a:rPr>
              <a:t>现金收付</a:t>
            </a:r>
          </a:p>
        </p:txBody>
      </p:sp>
      <p:sp>
        <p:nvSpPr>
          <p:cNvPr id="3" name="MH_SubTitle_2">
            <a:extLst>
              <a:ext uri="{FF2B5EF4-FFF2-40B4-BE49-F238E27FC236}">
                <a16:creationId xmlns:a16="http://schemas.microsoft.com/office/drawing/2014/main" id="{1D1A065A-C033-439A-9C0B-C353656A42BB}"/>
              </a:ext>
            </a:extLst>
          </p:cNvPr>
          <p:cNvSpPr/>
          <p:nvPr>
            <p:custDataLst>
              <p:tags r:id="rId2"/>
            </p:custDataLst>
          </p:nvPr>
        </p:nvSpPr>
        <p:spPr>
          <a:xfrm rot="18879412">
            <a:off x="3018354"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非现金收付</a:t>
            </a:r>
          </a:p>
        </p:txBody>
      </p:sp>
      <p:sp>
        <p:nvSpPr>
          <p:cNvPr id="4" name="MH_SubTitle_3">
            <a:extLst>
              <a:ext uri="{FF2B5EF4-FFF2-40B4-BE49-F238E27FC236}">
                <a16:creationId xmlns:a16="http://schemas.microsoft.com/office/drawing/2014/main" id="{A03A1101-4A3C-4BE3-B604-31F54C0DA697}"/>
              </a:ext>
            </a:extLst>
          </p:cNvPr>
          <p:cNvSpPr/>
          <p:nvPr>
            <p:custDataLst>
              <p:tags r:id="rId3"/>
            </p:custDataLst>
          </p:nvPr>
        </p:nvSpPr>
        <p:spPr>
          <a:xfrm rot="18879412">
            <a:off x="4253983"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支付宝转账</a:t>
            </a:r>
          </a:p>
        </p:txBody>
      </p:sp>
      <p:sp>
        <p:nvSpPr>
          <p:cNvPr id="5" name="MH_SubTitle_4">
            <a:extLst>
              <a:ext uri="{FF2B5EF4-FFF2-40B4-BE49-F238E27FC236}">
                <a16:creationId xmlns:a16="http://schemas.microsoft.com/office/drawing/2014/main" id="{61D95E1D-90AC-42E3-BF4A-13750E3BD876}"/>
              </a:ext>
            </a:extLst>
          </p:cNvPr>
          <p:cNvSpPr/>
          <p:nvPr>
            <p:custDataLst>
              <p:tags r:id="rId4"/>
            </p:custDataLst>
          </p:nvPr>
        </p:nvSpPr>
        <p:spPr>
          <a:xfrm rot="18879412">
            <a:off x="5489612"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微信转账</a:t>
            </a:r>
          </a:p>
        </p:txBody>
      </p:sp>
      <p:sp>
        <p:nvSpPr>
          <p:cNvPr id="6" name="MH_SubTitle_5">
            <a:extLst>
              <a:ext uri="{FF2B5EF4-FFF2-40B4-BE49-F238E27FC236}">
                <a16:creationId xmlns:a16="http://schemas.microsoft.com/office/drawing/2014/main" id="{CDCF8169-13F9-4184-8723-8B31E91DD97D}"/>
              </a:ext>
            </a:extLst>
          </p:cNvPr>
          <p:cNvSpPr/>
          <p:nvPr>
            <p:custDataLst>
              <p:tags r:id="rId5"/>
            </p:custDataLst>
          </p:nvPr>
        </p:nvSpPr>
        <p:spPr>
          <a:xfrm rot="18879412">
            <a:off x="6725241"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银行卡转账</a:t>
            </a:r>
          </a:p>
        </p:txBody>
      </p:sp>
      <p:sp>
        <p:nvSpPr>
          <p:cNvPr id="7" name="MH_SubTitle_6">
            <a:extLst>
              <a:ext uri="{FF2B5EF4-FFF2-40B4-BE49-F238E27FC236}">
                <a16:creationId xmlns:a16="http://schemas.microsoft.com/office/drawing/2014/main" id="{D9349A47-DE84-4829-A40B-A2527DD4D8FD}"/>
              </a:ext>
            </a:extLst>
          </p:cNvPr>
          <p:cNvSpPr/>
          <p:nvPr>
            <p:custDataLst>
              <p:tags r:id="rId6"/>
            </p:custDataLst>
          </p:nvPr>
        </p:nvSpPr>
        <p:spPr>
          <a:xfrm rot="18879412">
            <a:off x="7960867" y="2646669"/>
            <a:ext cx="2448407" cy="533400"/>
          </a:xfrm>
          <a:prstGeom prst="rect">
            <a:avLst/>
          </a:prstGeom>
          <a:solidFill>
            <a:srgbClr val="0070C0"/>
          </a:solidFill>
        </p:spPr>
        <p:txBody>
          <a:bodyPr rot="0" spcFirstLastPara="0" vertOverflow="overflow" horzOverflow="overflow" vert="horz" wrap="square" lIns="36000" tIns="45720" rIns="36000" bIns="45720" numCol="1" spcCol="0" rtlCol="0" fromWordArt="0" anchor="ctr" anchorCtr="0" forceAA="0" compatLnSpc="1">
            <a:normAutofit/>
          </a:bodyPr>
          <a:lstStyle/>
          <a:p>
            <a:pPr algn="ctr">
              <a:lnSpc>
                <a:spcPct val="110000"/>
              </a:lnSpc>
            </a:pPr>
            <a:r>
              <a:rPr lang="zh-CN" altLang="en-US" dirty="0">
                <a:solidFill>
                  <a:srgbClr val="FFFFFF"/>
                </a:solidFill>
              </a:rPr>
              <a:t>支票</a:t>
            </a:r>
          </a:p>
        </p:txBody>
      </p:sp>
      <p:sp>
        <p:nvSpPr>
          <p:cNvPr id="8" name="任意多边形 11">
            <a:extLst>
              <a:ext uri="{FF2B5EF4-FFF2-40B4-BE49-F238E27FC236}">
                <a16:creationId xmlns:a16="http://schemas.microsoft.com/office/drawing/2014/main" id="{AA340114-CFD6-4919-A5FC-A78B4CC98FD6}"/>
              </a:ext>
            </a:extLst>
          </p:cNvPr>
          <p:cNvSpPr/>
          <p:nvPr>
            <p:custDataLst>
              <p:tags r:id="rId7"/>
            </p:custDataLst>
          </p:nvPr>
        </p:nvSpPr>
        <p:spPr>
          <a:xfrm rot="19496456">
            <a:off x="1966091" y="2785836"/>
            <a:ext cx="3317305" cy="250725"/>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endParaRPr>
          </a:p>
        </p:txBody>
      </p:sp>
      <p:sp>
        <p:nvSpPr>
          <p:cNvPr id="9" name="任意多边形 12">
            <a:extLst>
              <a:ext uri="{FF2B5EF4-FFF2-40B4-BE49-F238E27FC236}">
                <a16:creationId xmlns:a16="http://schemas.microsoft.com/office/drawing/2014/main" id="{7C10FCD4-BFB2-462E-8DA7-7BD4CCB0533B}"/>
              </a:ext>
            </a:extLst>
          </p:cNvPr>
          <p:cNvSpPr/>
          <p:nvPr>
            <p:custDataLst>
              <p:tags r:id="rId8"/>
            </p:custDataLst>
          </p:nvPr>
        </p:nvSpPr>
        <p:spPr>
          <a:xfrm rot="19496456">
            <a:off x="3201720" y="2785836"/>
            <a:ext cx="3317305" cy="250725"/>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endParaRPr>
          </a:p>
        </p:txBody>
      </p:sp>
      <p:sp>
        <p:nvSpPr>
          <p:cNvPr id="10" name="任意多边形 13">
            <a:extLst>
              <a:ext uri="{FF2B5EF4-FFF2-40B4-BE49-F238E27FC236}">
                <a16:creationId xmlns:a16="http://schemas.microsoft.com/office/drawing/2014/main" id="{B4B547CF-BB95-4D2C-9E92-3DC108A7313C}"/>
              </a:ext>
            </a:extLst>
          </p:cNvPr>
          <p:cNvSpPr/>
          <p:nvPr>
            <p:custDataLst>
              <p:tags r:id="rId9"/>
            </p:custDataLst>
          </p:nvPr>
        </p:nvSpPr>
        <p:spPr>
          <a:xfrm rot="19496456">
            <a:off x="4437349" y="2785837"/>
            <a:ext cx="3317305" cy="250725"/>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endParaRPr>
          </a:p>
        </p:txBody>
      </p:sp>
      <p:sp>
        <p:nvSpPr>
          <p:cNvPr id="11" name="任意多边形 14">
            <a:extLst>
              <a:ext uri="{FF2B5EF4-FFF2-40B4-BE49-F238E27FC236}">
                <a16:creationId xmlns:a16="http://schemas.microsoft.com/office/drawing/2014/main" id="{C7F35A48-509B-4A5A-86B7-AAE38B5188E2}"/>
              </a:ext>
            </a:extLst>
          </p:cNvPr>
          <p:cNvSpPr/>
          <p:nvPr>
            <p:custDataLst>
              <p:tags r:id="rId10"/>
            </p:custDataLst>
          </p:nvPr>
        </p:nvSpPr>
        <p:spPr>
          <a:xfrm rot="19496456">
            <a:off x="5672978" y="2785837"/>
            <a:ext cx="3317305" cy="250725"/>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endParaRPr>
          </a:p>
        </p:txBody>
      </p:sp>
      <p:sp>
        <p:nvSpPr>
          <p:cNvPr id="12" name="任意多边形 15">
            <a:extLst>
              <a:ext uri="{FF2B5EF4-FFF2-40B4-BE49-F238E27FC236}">
                <a16:creationId xmlns:a16="http://schemas.microsoft.com/office/drawing/2014/main" id="{FD142614-BA8E-4A93-BA6F-BD0430E27AB2}"/>
              </a:ext>
            </a:extLst>
          </p:cNvPr>
          <p:cNvSpPr/>
          <p:nvPr>
            <p:custDataLst>
              <p:tags r:id="rId11"/>
            </p:custDataLst>
          </p:nvPr>
        </p:nvSpPr>
        <p:spPr>
          <a:xfrm rot="19496456">
            <a:off x="6908607" y="2785837"/>
            <a:ext cx="3317305" cy="250725"/>
          </a:xfrm>
          <a:custGeom>
            <a:avLst/>
            <a:gdLst>
              <a:gd name="connsiteX0" fmla="*/ 3317305 w 3317305"/>
              <a:gd name="connsiteY0" fmla="*/ 0 h 250725"/>
              <a:gd name="connsiteX1" fmla="*/ 1935471 w 3317305"/>
              <a:gd name="connsiteY1" fmla="*/ 250725 h 250725"/>
              <a:gd name="connsiteX2" fmla="*/ 0 w 3317305"/>
              <a:gd name="connsiteY2" fmla="*/ 250725 h 250725"/>
              <a:gd name="connsiteX3" fmla="*/ 1381836 w 3317305"/>
              <a:gd name="connsiteY3" fmla="*/ 0 h 250725"/>
            </a:gdLst>
            <a:ahLst/>
            <a:cxnLst>
              <a:cxn ang="0">
                <a:pos x="connsiteX0" y="connsiteY0"/>
              </a:cxn>
              <a:cxn ang="0">
                <a:pos x="connsiteX1" y="connsiteY1"/>
              </a:cxn>
              <a:cxn ang="0">
                <a:pos x="connsiteX2" y="connsiteY2"/>
              </a:cxn>
              <a:cxn ang="0">
                <a:pos x="connsiteX3" y="connsiteY3"/>
              </a:cxn>
            </a:cxnLst>
            <a:rect l="l" t="t" r="r" b="b"/>
            <a:pathLst>
              <a:path w="3317305" h="250725">
                <a:moveTo>
                  <a:pt x="3317305" y="0"/>
                </a:moveTo>
                <a:lnTo>
                  <a:pt x="1935471" y="250725"/>
                </a:lnTo>
                <a:lnTo>
                  <a:pt x="0" y="250725"/>
                </a:lnTo>
                <a:lnTo>
                  <a:pt x="1381836" y="0"/>
                </a:lnTo>
                <a:close/>
              </a:path>
            </a:pathLst>
          </a:cu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Autofit/>
          </a:bodyPr>
          <a:lstStyle/>
          <a:p>
            <a:pPr algn="just">
              <a:lnSpc>
                <a:spcPct val="130000"/>
              </a:lnSpc>
            </a:pPr>
            <a:endParaRPr lang="zh-CN" altLang="en-US" dirty="0" err="1">
              <a:solidFill>
                <a:srgbClr val="FFFFFF"/>
              </a:solidFill>
            </a:endParaRPr>
          </a:p>
        </p:txBody>
      </p:sp>
      <p:sp>
        <p:nvSpPr>
          <p:cNvPr id="13" name="MH_Desc_1">
            <a:extLst>
              <a:ext uri="{FF2B5EF4-FFF2-40B4-BE49-F238E27FC236}">
                <a16:creationId xmlns:a16="http://schemas.microsoft.com/office/drawing/2014/main" id="{CA12A289-B282-4579-B6DB-6E17CACD0CD3}"/>
              </a:ext>
            </a:extLst>
          </p:cNvPr>
          <p:cNvSpPr/>
          <p:nvPr>
            <p:custDataLst>
              <p:tags r:id="rId12"/>
            </p:custDataLst>
          </p:nvPr>
        </p:nvSpPr>
        <p:spPr>
          <a:xfrm>
            <a:off x="2684518" y="4470009"/>
            <a:ext cx="8212527" cy="1372683"/>
          </a:xfrm>
          <a:prstGeom prst="rect">
            <a:avLst/>
          </a:prstGeom>
        </p:spPr>
        <p:txBody>
          <a:bodyPr wrap="square">
            <a:normAutofit/>
          </a:bodyPr>
          <a:lstStyle/>
          <a:p>
            <a:pPr eaLnBrk="0" hangingPunct="0">
              <a:lnSpc>
                <a:spcPct val="100000"/>
              </a:lnSpc>
              <a:spcBef>
                <a:spcPct val="50000"/>
              </a:spcBef>
              <a:buSzPct val="75000"/>
            </a:pPr>
            <a:r>
              <a:rPr lang="en-US" altLang="zh-CN" sz="1600" dirty="0">
                <a:solidFill>
                  <a:schemeClr val="tx2"/>
                </a:solidFill>
                <a:latin typeface="微软雅黑" panose="020B0503020204020204" pitchFamily="34" charset="-122"/>
                <a:ea typeface="微软雅黑" panose="020B0503020204020204" pitchFamily="34" charset="-122"/>
              </a:rPr>
              <a:t>    1</a:t>
            </a:r>
            <a:r>
              <a:rPr lang="zh-CN" altLang="en-US" sz="1600" dirty="0">
                <a:solidFill>
                  <a:schemeClr val="tx2"/>
                </a:solidFill>
                <a:latin typeface="微软雅黑" panose="020B0503020204020204" pitchFamily="34" charset="-122"/>
                <a:ea typeface="微软雅黑" panose="020B0503020204020204" pitchFamily="34" charset="-122"/>
              </a:rPr>
              <a:t>、现金收付的，要当面点清金额，并注意票面的真伪。若收到假币，由责任人负责。</a:t>
            </a:r>
            <a:br>
              <a:rPr lang="zh-CN" altLang="en-US" sz="1600" dirty="0">
                <a:solidFill>
                  <a:schemeClr val="tx2"/>
                </a:solidFill>
                <a:latin typeface="微软雅黑" panose="020B0503020204020204" pitchFamily="34" charset="-122"/>
                <a:ea typeface="微软雅黑" panose="020B0503020204020204" pitchFamily="34" charset="-122"/>
              </a:rPr>
            </a:br>
            <a:r>
              <a:rPr lang="zh-CN" altLang="en-US" sz="1600" dirty="0">
                <a:solidFill>
                  <a:schemeClr val="tx2"/>
                </a:solidFill>
                <a:latin typeface="微软雅黑" panose="020B0503020204020204" pitchFamily="34" charset="-122"/>
                <a:ea typeface="微软雅黑" panose="020B0503020204020204" pitchFamily="34" charset="-122"/>
              </a:rPr>
              <a:t>    </a:t>
            </a:r>
            <a:r>
              <a:rPr lang="en-US" altLang="zh-CN" sz="1600" dirty="0">
                <a:solidFill>
                  <a:schemeClr val="tx2"/>
                </a:solidFill>
                <a:latin typeface="微软雅黑" panose="020B0503020204020204" pitchFamily="34" charset="-122"/>
                <a:ea typeface="微软雅黑" panose="020B0503020204020204" pitchFamily="34" charset="-122"/>
              </a:rPr>
              <a:t>2</a:t>
            </a:r>
            <a:r>
              <a:rPr lang="zh-CN" altLang="en-US" sz="1600" dirty="0">
                <a:solidFill>
                  <a:schemeClr val="tx2"/>
                </a:solidFill>
                <a:latin typeface="微软雅黑" panose="020B0503020204020204" pitchFamily="34" charset="-122"/>
                <a:ea typeface="微软雅黑" panose="020B0503020204020204" pitchFamily="34" charset="-122"/>
              </a:rPr>
              <a:t>、现金一经付清，原始凭证及时收回；多付或少付金额，由责任人负责。</a:t>
            </a:r>
            <a:br>
              <a:rPr lang="zh-CN" altLang="en-US" sz="1600" dirty="0">
                <a:solidFill>
                  <a:schemeClr val="tx2"/>
                </a:solidFill>
                <a:latin typeface="微软雅黑" panose="020B0503020204020204" pitchFamily="34" charset="-122"/>
                <a:ea typeface="微软雅黑" panose="020B0503020204020204" pitchFamily="34" charset="-122"/>
              </a:rPr>
            </a:br>
            <a:r>
              <a:rPr lang="zh-CN" altLang="en-US" sz="1600" dirty="0">
                <a:solidFill>
                  <a:schemeClr val="tx2"/>
                </a:solidFill>
                <a:latin typeface="微软雅黑" panose="020B0503020204020204" pitchFamily="34" charset="-122"/>
                <a:ea typeface="微软雅黑" panose="020B0503020204020204" pitchFamily="34" charset="-122"/>
              </a:rPr>
              <a:t>    </a:t>
            </a:r>
            <a:r>
              <a:rPr lang="en-US" altLang="zh-CN" sz="1600" dirty="0">
                <a:solidFill>
                  <a:schemeClr val="tx2"/>
                </a:solidFill>
                <a:latin typeface="微软雅黑" panose="020B0503020204020204" pitchFamily="34" charset="-122"/>
                <a:ea typeface="微软雅黑" panose="020B0503020204020204" pitchFamily="34" charset="-122"/>
              </a:rPr>
              <a:t>3</a:t>
            </a:r>
            <a:r>
              <a:rPr lang="zh-CN" altLang="en-US" sz="1600" dirty="0">
                <a:solidFill>
                  <a:schemeClr val="tx2"/>
                </a:solidFill>
                <a:latin typeface="微软雅黑" panose="020B0503020204020204" pitchFamily="34" charset="-122"/>
                <a:ea typeface="微软雅黑" panose="020B0503020204020204" pitchFamily="34" charset="-122"/>
              </a:rPr>
              <a:t>、严格执行财务制度，保管好限额的库存现金，把把每日收到的大额现金及时送到银行。不得“坐支”。如特殊原因没能及时存现，大额现金交给孔经理或经理保管，保险柜内不存放大额现金，保证资金的安全。</a:t>
            </a:r>
          </a:p>
          <a:p>
            <a:pPr algn="just">
              <a:lnSpc>
                <a:spcPct val="150000"/>
              </a:lnSpc>
              <a:defRPr/>
            </a:pPr>
            <a:endParaRPr lang="en-US" altLang="zh-CN" sz="1600" dirty="0">
              <a:solidFill>
                <a:schemeClr val="tx2"/>
              </a:solidFill>
              <a:latin typeface="微软雅黑" panose="020B0503020204020204" pitchFamily="34" charset="-122"/>
              <a:ea typeface="微软雅黑" panose="020B0503020204020204" pitchFamily="34" charset="-122"/>
            </a:endParaRPr>
          </a:p>
          <a:p>
            <a:pPr algn="just">
              <a:lnSpc>
                <a:spcPct val="150000"/>
              </a:lnSpc>
              <a:defRPr/>
            </a:pPr>
            <a:endParaRPr lang="en-US" altLang="zh-CN" sz="1600" dirty="0">
              <a:solidFill>
                <a:schemeClr val="tx2"/>
              </a:solidFill>
              <a:latin typeface="微软雅黑" panose="020B0503020204020204" pitchFamily="34" charset="-122"/>
              <a:ea typeface="微软雅黑" panose="020B0503020204020204" pitchFamily="34" charset="-122"/>
            </a:endParaRPr>
          </a:p>
          <a:p>
            <a:pPr>
              <a:lnSpc>
                <a:spcPct val="130000"/>
              </a:lnSpc>
            </a:pP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14" name="KSO_Shape">
            <a:extLst>
              <a:ext uri="{FF2B5EF4-FFF2-40B4-BE49-F238E27FC236}">
                <a16:creationId xmlns:a16="http://schemas.microsoft.com/office/drawing/2014/main" id="{F86D1872-1392-4C93-98DF-13846F944938}"/>
              </a:ext>
            </a:extLst>
          </p:cNvPr>
          <p:cNvSpPr/>
          <p:nvPr>
            <p:custDataLst>
              <p:tags r:id="rId13"/>
            </p:custDataLst>
          </p:nvPr>
        </p:nvSpPr>
        <p:spPr>
          <a:xfrm>
            <a:off x="2211706" y="4669080"/>
            <a:ext cx="309417" cy="487271"/>
          </a:xfrm>
          <a:custGeom>
            <a:avLst/>
            <a:gdLst/>
            <a:ahLst/>
            <a:cxnLst/>
            <a:rect l="l" t="t" r="r" b="b"/>
            <a:pathLst>
              <a:path w="621055" h="978642">
                <a:moveTo>
                  <a:pt x="13003" y="762005"/>
                </a:moveTo>
                <a:lnTo>
                  <a:pt x="181111" y="859062"/>
                </a:lnTo>
                <a:lnTo>
                  <a:pt x="0" y="978642"/>
                </a:lnTo>
                <a:close/>
                <a:moveTo>
                  <a:pt x="502622" y="186898"/>
                </a:moveTo>
                <a:lnTo>
                  <a:pt x="175090" y="754200"/>
                </a:lnTo>
                <a:lnTo>
                  <a:pt x="196101" y="766331"/>
                </a:lnTo>
                <a:lnTo>
                  <a:pt x="523633" y="199029"/>
                </a:lnTo>
                <a:close/>
                <a:moveTo>
                  <a:pt x="457985" y="161127"/>
                </a:moveTo>
                <a:lnTo>
                  <a:pt x="130453" y="728429"/>
                </a:lnTo>
                <a:lnTo>
                  <a:pt x="151464" y="740560"/>
                </a:lnTo>
                <a:lnTo>
                  <a:pt x="478996" y="173258"/>
                </a:lnTo>
                <a:close/>
                <a:moveTo>
                  <a:pt x="413348" y="135356"/>
                </a:moveTo>
                <a:lnTo>
                  <a:pt x="85816" y="702658"/>
                </a:lnTo>
                <a:lnTo>
                  <a:pt x="106827" y="714789"/>
                </a:lnTo>
                <a:lnTo>
                  <a:pt x="434359" y="147487"/>
                </a:lnTo>
                <a:close/>
                <a:moveTo>
                  <a:pt x="417712" y="61029"/>
                </a:moveTo>
                <a:lnTo>
                  <a:pt x="585820" y="158086"/>
                </a:lnTo>
                <a:lnTo>
                  <a:pt x="191736" y="840659"/>
                </a:lnTo>
                <a:lnTo>
                  <a:pt x="23628" y="743602"/>
                </a:lnTo>
                <a:close/>
                <a:moveTo>
                  <a:pt x="452947" y="0"/>
                </a:moveTo>
                <a:lnTo>
                  <a:pt x="621055" y="97057"/>
                </a:lnTo>
                <a:lnTo>
                  <a:pt x="596793" y="139079"/>
                </a:lnTo>
                <a:lnTo>
                  <a:pt x="428686" y="42022"/>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5" name="标题 1">
            <a:extLst>
              <a:ext uri="{FF2B5EF4-FFF2-40B4-BE49-F238E27FC236}">
                <a16:creationId xmlns:a16="http://schemas.microsoft.com/office/drawing/2014/main" id="{9BFFBEE6-389B-44CB-BD43-64BB7C76C5BF}"/>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出纳工作细则</a:t>
            </a:r>
          </a:p>
        </p:txBody>
      </p:sp>
      <p:cxnSp>
        <p:nvCxnSpPr>
          <p:cNvPr id="16" name="直接连接符 15">
            <a:extLst>
              <a:ext uri="{FF2B5EF4-FFF2-40B4-BE49-F238E27FC236}">
                <a16:creationId xmlns:a16="http://schemas.microsoft.com/office/drawing/2014/main" id="{89AB20A1-5907-4766-8EFF-0E5E698B8195}"/>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55E3ECDE-0878-4E19-9BD2-AF859B163615}"/>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2837762"/>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a:extLst>
              <a:ext uri="{FF2B5EF4-FFF2-40B4-BE49-F238E27FC236}">
                <a16:creationId xmlns:a16="http://schemas.microsoft.com/office/drawing/2014/main" id="{25306EBA-65F7-419D-9E65-15AA5A404D48}"/>
              </a:ext>
            </a:extLst>
          </p:cNvPr>
          <p:cNvSpPr/>
          <p:nvPr>
            <p:custDataLst>
              <p:tags r:id="rId1"/>
            </p:custDataLst>
          </p:nvPr>
        </p:nvSpPr>
        <p:spPr>
          <a:xfrm>
            <a:off x="5360988" y="2218229"/>
            <a:ext cx="704850" cy="1381125"/>
          </a:xfrm>
          <a:custGeom>
            <a:avLst/>
            <a:gdLst>
              <a:gd name="connsiteX0" fmla="*/ 377058 w 704876"/>
              <a:gd name="connsiteY0" fmla="*/ 10 h 1380163"/>
              <a:gd name="connsiteX1" fmla="*/ 118015 w 704876"/>
              <a:gd name="connsiteY1" fmla="*/ 1290158 h 1380163"/>
              <a:gd name="connsiteX2" fmla="*/ 0 w 704876"/>
              <a:gd name="connsiteY2" fmla="*/ 1380163 h 1380163"/>
              <a:gd name="connsiteX3" fmla="*/ 10 w 704876"/>
              <a:gd name="connsiteY3" fmla="*/ 1380155 h 1380163"/>
              <a:gd name="connsiteX4" fmla="*/ 281429 w 704876"/>
              <a:gd name="connsiteY4" fmla="*/ 511473 h 1380163"/>
              <a:gd name="connsiteX5" fmla="*/ 136035 w 704876"/>
              <a:gd name="connsiteY5" fmla="*/ 188315 h 1380163"/>
              <a:gd name="connsiteX6" fmla="*/ 100211 w 704876"/>
              <a:gd name="connsiteY6" fmla="*/ 143329 h 1380163"/>
              <a:gd name="connsiteX7" fmla="*/ 140885 w 704876"/>
              <a:gd name="connsiteY7" fmla="*/ 99381 h 1380163"/>
              <a:gd name="connsiteX8" fmla="*/ 230142 w 704876"/>
              <a:gd name="connsiteY8" fmla="*/ 35655 h 1380163"/>
              <a:gd name="connsiteX9" fmla="*/ 377058 w 704876"/>
              <a:gd name="connsiteY9" fmla="*/ 10 h 13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4876" h="1380163">
                <a:moveTo>
                  <a:pt x="377058" y="10"/>
                </a:moveTo>
                <a:cubicBezTo>
                  <a:pt x="718273" y="2705"/>
                  <a:pt x="996300" y="584751"/>
                  <a:pt x="118015" y="1290158"/>
                </a:cubicBezTo>
                <a:lnTo>
                  <a:pt x="0" y="1380163"/>
                </a:lnTo>
                <a:lnTo>
                  <a:pt x="10" y="1380155"/>
                </a:lnTo>
                <a:cubicBezTo>
                  <a:pt x="237757" y="1171127"/>
                  <a:pt x="356553" y="841869"/>
                  <a:pt x="281429" y="511473"/>
                </a:cubicBezTo>
                <a:cubicBezTo>
                  <a:pt x="254111" y="391329"/>
                  <a:pt x="203738" y="282408"/>
                  <a:pt x="136035" y="188315"/>
                </a:cubicBezTo>
                <a:lnTo>
                  <a:pt x="100211" y="143329"/>
                </a:lnTo>
                <a:lnTo>
                  <a:pt x="140885" y="99381"/>
                </a:lnTo>
                <a:cubicBezTo>
                  <a:pt x="169304" y="72519"/>
                  <a:pt x="199335" y="51393"/>
                  <a:pt x="230142" y="35655"/>
                </a:cubicBezTo>
                <a:cubicBezTo>
                  <a:pt x="278279" y="11063"/>
                  <a:pt x="328313" y="-375"/>
                  <a:pt x="377058" y="1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a:normAutofit/>
          </a:bodyPr>
          <a:lstStyle/>
          <a:p>
            <a:pPr algn="ctr">
              <a:defRPr/>
            </a:pPr>
            <a:r>
              <a:rPr lang="en-US" altLang="zh-CN" dirty="0">
                <a:solidFill>
                  <a:srgbClr val="FBFBFB"/>
                </a:solidFill>
              </a:rPr>
              <a:t>A</a:t>
            </a:r>
            <a:endParaRPr lang="zh-CN" altLang="en-US" dirty="0">
              <a:solidFill>
                <a:srgbClr val="FBFBFB"/>
              </a:solidFill>
            </a:endParaRPr>
          </a:p>
        </p:txBody>
      </p:sp>
      <p:sp>
        <p:nvSpPr>
          <p:cNvPr id="3" name="MH_SubTitle_1">
            <a:extLst>
              <a:ext uri="{FF2B5EF4-FFF2-40B4-BE49-F238E27FC236}">
                <a16:creationId xmlns:a16="http://schemas.microsoft.com/office/drawing/2014/main" id="{5DF78C31-CDD7-4038-91FE-C97541EEE34B}"/>
              </a:ext>
            </a:extLst>
          </p:cNvPr>
          <p:cNvSpPr txBox="1"/>
          <p:nvPr>
            <p:custDataLst>
              <p:tags r:id="rId2"/>
            </p:custDataLst>
          </p:nvPr>
        </p:nvSpPr>
        <p:spPr>
          <a:xfrm>
            <a:off x="4611688" y="1281605"/>
            <a:ext cx="2201862" cy="893761"/>
          </a:xfrm>
          <a:prstGeom prst="rect">
            <a:avLst/>
          </a:prstGeom>
          <a:noFill/>
        </p:spPr>
        <p:txBody>
          <a:bodyPr anchor="ctr">
            <a:noAutofit/>
          </a:bodyPr>
          <a:lstStyle/>
          <a:p>
            <a:pPr algn="r">
              <a:lnSpc>
                <a:spcPct val="170000"/>
              </a:lnSpc>
              <a:spcBef>
                <a:spcPct val="50000"/>
              </a:spcBef>
              <a:buSzPct val="75000"/>
              <a:defRPr/>
            </a:pPr>
            <a:r>
              <a:rPr lang="zh-CN" altLang="en-US" sz="1100" dirty="0">
                <a:solidFill>
                  <a:schemeClr val="tx2"/>
                </a:solidFill>
                <a:latin typeface="微软雅黑" panose="020B0503020204020204" pitchFamily="34" charset="-122"/>
                <a:ea typeface="微软雅黑" panose="020B0503020204020204" pitchFamily="34" charset="-122"/>
              </a:rPr>
              <a:t>现金收付的，要当面点清金额，并注意票面的真伪。若收到假币，由责任人负责。</a:t>
            </a:r>
          </a:p>
        </p:txBody>
      </p:sp>
      <p:sp>
        <p:nvSpPr>
          <p:cNvPr id="4" name="MH_Other_2">
            <a:extLst>
              <a:ext uri="{FF2B5EF4-FFF2-40B4-BE49-F238E27FC236}">
                <a16:creationId xmlns:a16="http://schemas.microsoft.com/office/drawing/2014/main" id="{34EF274A-36A0-4319-9595-1171D5ECDE06}"/>
              </a:ext>
            </a:extLst>
          </p:cNvPr>
          <p:cNvSpPr/>
          <p:nvPr>
            <p:custDataLst>
              <p:tags r:id="rId3"/>
            </p:custDataLst>
          </p:nvPr>
        </p:nvSpPr>
        <p:spPr>
          <a:xfrm>
            <a:off x="5800725" y="2481754"/>
            <a:ext cx="1422400" cy="738187"/>
          </a:xfrm>
          <a:custGeom>
            <a:avLst/>
            <a:gdLst>
              <a:gd name="connsiteX0" fmla="*/ 1121236 w 1423020"/>
              <a:gd name="connsiteY0" fmla="*/ 0 h 737079"/>
              <a:gd name="connsiteX1" fmla="*/ 1179633 w 1423020"/>
              <a:gd name="connsiteY1" fmla="*/ 13251 h 737079"/>
              <a:gd name="connsiteX2" fmla="*/ 1279450 w 1423020"/>
              <a:gd name="connsiteY2" fmla="*/ 58686 h 737079"/>
              <a:gd name="connsiteX3" fmla="*/ 136955 w 1423020"/>
              <a:gd name="connsiteY3" fmla="*/ 588833 h 737079"/>
              <a:gd name="connsiteX4" fmla="*/ 0 w 1423020"/>
              <a:gd name="connsiteY4" fmla="*/ 531632 h 737079"/>
              <a:gd name="connsiteX5" fmla="*/ 12 w 1423020"/>
              <a:gd name="connsiteY5" fmla="*/ 531637 h 737079"/>
              <a:gd name="connsiteX6" fmla="*/ 893023 w 1423020"/>
              <a:gd name="connsiteY6" fmla="*/ 341011 h 737079"/>
              <a:gd name="connsiteX7" fmla="*/ 1100189 w 1423020"/>
              <a:gd name="connsiteY7" fmla="*/ 53517 h 737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020" h="737079">
                <a:moveTo>
                  <a:pt x="1121236" y="0"/>
                </a:moveTo>
                <a:lnTo>
                  <a:pt x="1179633" y="13251"/>
                </a:lnTo>
                <a:cubicBezTo>
                  <a:pt x="1217106" y="24431"/>
                  <a:pt x="1250416" y="39876"/>
                  <a:pt x="1279450" y="58686"/>
                </a:cubicBezTo>
                <a:cubicBezTo>
                  <a:pt x="1642371" y="293824"/>
                  <a:pt x="1337004" y="1055020"/>
                  <a:pt x="136955" y="588833"/>
                </a:cubicBezTo>
                <a:lnTo>
                  <a:pt x="0" y="531632"/>
                </a:lnTo>
                <a:lnTo>
                  <a:pt x="12" y="531637"/>
                </a:lnTo>
                <a:cubicBezTo>
                  <a:pt x="299910" y="633018"/>
                  <a:pt x="644453" y="571269"/>
                  <a:pt x="893023" y="341011"/>
                </a:cubicBezTo>
                <a:cubicBezTo>
                  <a:pt x="983412" y="257282"/>
                  <a:pt x="1052553" y="159197"/>
                  <a:pt x="1100189" y="53517"/>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144000" bIns="216000" anchor="ctr">
            <a:normAutofit/>
          </a:bodyPr>
          <a:lstStyle/>
          <a:p>
            <a:pPr algn="r">
              <a:defRPr/>
            </a:pPr>
            <a:r>
              <a:rPr lang="en-US" altLang="zh-CN" dirty="0">
                <a:solidFill>
                  <a:srgbClr val="FBFBFB"/>
                </a:solidFill>
              </a:rPr>
              <a:t>B</a:t>
            </a:r>
            <a:endParaRPr lang="zh-CN" altLang="en-US" dirty="0">
              <a:solidFill>
                <a:srgbClr val="FBFBFB"/>
              </a:solidFill>
            </a:endParaRPr>
          </a:p>
        </p:txBody>
      </p:sp>
      <p:sp>
        <p:nvSpPr>
          <p:cNvPr id="5" name="MH_SubTitle_2">
            <a:extLst>
              <a:ext uri="{FF2B5EF4-FFF2-40B4-BE49-F238E27FC236}">
                <a16:creationId xmlns:a16="http://schemas.microsoft.com/office/drawing/2014/main" id="{822E4BA3-1012-4DB6-A35C-D8E30800AFB5}"/>
              </a:ext>
            </a:extLst>
          </p:cNvPr>
          <p:cNvSpPr txBox="1"/>
          <p:nvPr>
            <p:custDataLst>
              <p:tags r:id="rId4"/>
            </p:custDataLst>
          </p:nvPr>
        </p:nvSpPr>
        <p:spPr>
          <a:xfrm>
            <a:off x="7310439" y="2348403"/>
            <a:ext cx="1963737" cy="887412"/>
          </a:xfrm>
          <a:prstGeom prst="rect">
            <a:avLst/>
          </a:prstGeom>
          <a:noFill/>
        </p:spPr>
        <p:txBody>
          <a:bodyPr anchor="ctr">
            <a:normAutofit fontScale="47500" lnSpcReduction="20000"/>
          </a:bodyPr>
          <a:lstStyle/>
          <a:p>
            <a:pPr>
              <a:lnSpc>
                <a:spcPct val="150000"/>
              </a:lnSpc>
              <a:defRPr/>
            </a:pPr>
            <a:r>
              <a:rPr lang="zh-CN" altLang="en-US" sz="2000" dirty="0">
                <a:solidFill>
                  <a:schemeClr val="tx2"/>
                </a:solidFill>
                <a:latin typeface="微软雅黑" panose="020B0503020204020204" pitchFamily="34" charset="-122"/>
                <a:ea typeface="微软雅黑" panose="020B0503020204020204" pitchFamily="34" charset="-122"/>
              </a:rPr>
              <a:t>严格执行财务制度，保管好限额的库存现金，把把每日收到的大额现金及时送到银行。不得“坐支”。</a:t>
            </a:r>
          </a:p>
        </p:txBody>
      </p:sp>
      <p:sp>
        <p:nvSpPr>
          <p:cNvPr id="6" name="MH_Other_3">
            <a:extLst>
              <a:ext uri="{FF2B5EF4-FFF2-40B4-BE49-F238E27FC236}">
                <a16:creationId xmlns:a16="http://schemas.microsoft.com/office/drawing/2014/main" id="{B54817AA-C93D-4C32-997B-87441015A660}"/>
              </a:ext>
            </a:extLst>
          </p:cNvPr>
          <p:cNvSpPr/>
          <p:nvPr>
            <p:custDataLst>
              <p:tags r:id="rId5"/>
            </p:custDataLst>
          </p:nvPr>
        </p:nvSpPr>
        <p:spPr>
          <a:xfrm>
            <a:off x="6527800" y="3102465"/>
            <a:ext cx="1049338" cy="1169988"/>
          </a:xfrm>
          <a:custGeom>
            <a:avLst/>
            <a:gdLst>
              <a:gd name="connsiteX0" fmla="*/ 0 w 1049770"/>
              <a:gd name="connsiteY0" fmla="*/ 0 h 1169656"/>
              <a:gd name="connsiteX1" fmla="*/ 2 w 1049770"/>
              <a:gd name="connsiteY1" fmla="*/ 12 h 1169656"/>
              <a:gd name="connsiteX2" fmla="*/ 611593 w 1049770"/>
              <a:gd name="connsiteY2" fmla="*/ 678069 h 1169656"/>
              <a:gd name="connsiteX3" fmla="*/ 964153 w 1049770"/>
              <a:gd name="connsiteY3" fmla="*/ 713733 h 1169656"/>
              <a:gd name="connsiteX4" fmla="*/ 1021024 w 1049770"/>
              <a:gd name="connsiteY4" fmla="*/ 705202 h 1169656"/>
              <a:gd name="connsiteX5" fmla="*/ 1038747 w 1049770"/>
              <a:gd name="connsiteY5" fmla="*/ 762401 h 1169656"/>
              <a:gd name="connsiteX6" fmla="*/ 1049307 w 1049770"/>
              <a:gd name="connsiteY6" fmla="*/ 871562 h 1169656"/>
              <a:gd name="connsiteX7" fmla="*/ 18939 w 1049770"/>
              <a:gd name="connsiteY7" fmla="*/ 147206 h 116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9770" h="1169656">
                <a:moveTo>
                  <a:pt x="0" y="0"/>
                </a:moveTo>
                <a:lnTo>
                  <a:pt x="2" y="12"/>
                </a:lnTo>
                <a:cubicBezTo>
                  <a:pt x="62151" y="310422"/>
                  <a:pt x="287899" y="577930"/>
                  <a:pt x="611593" y="678069"/>
                </a:cubicBezTo>
                <a:cubicBezTo>
                  <a:pt x="729299" y="714484"/>
                  <a:pt x="848814" y="725320"/>
                  <a:pt x="964153" y="713733"/>
                </a:cubicBezTo>
                <a:lnTo>
                  <a:pt x="1021024" y="705202"/>
                </a:lnTo>
                <a:lnTo>
                  <a:pt x="1038747" y="762401"/>
                </a:lnTo>
                <a:cubicBezTo>
                  <a:pt x="1047801" y="800443"/>
                  <a:pt x="1051081" y="837014"/>
                  <a:pt x="1049307" y="871562"/>
                </a:cubicBezTo>
                <a:cubicBezTo>
                  <a:pt x="1027133" y="1303430"/>
                  <a:pt x="215234" y="1419573"/>
                  <a:pt x="18939" y="147206"/>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Ins="180000" bIns="108000" anchor="b">
            <a:normAutofit/>
          </a:bodyPr>
          <a:lstStyle/>
          <a:p>
            <a:pPr algn="r">
              <a:defRPr/>
            </a:pPr>
            <a:r>
              <a:rPr lang="en-US" altLang="zh-CN" dirty="0">
                <a:solidFill>
                  <a:srgbClr val="FBFBFB"/>
                </a:solidFill>
              </a:rPr>
              <a:t>C</a:t>
            </a:r>
            <a:endParaRPr lang="zh-CN" altLang="en-US" dirty="0">
              <a:solidFill>
                <a:srgbClr val="FBFBFB"/>
              </a:solidFill>
            </a:endParaRPr>
          </a:p>
        </p:txBody>
      </p:sp>
      <p:sp>
        <p:nvSpPr>
          <p:cNvPr id="7" name="MH_SubTitle_3">
            <a:extLst>
              <a:ext uri="{FF2B5EF4-FFF2-40B4-BE49-F238E27FC236}">
                <a16:creationId xmlns:a16="http://schemas.microsoft.com/office/drawing/2014/main" id="{8EB61672-586D-4D5E-A767-E792226B728F}"/>
              </a:ext>
            </a:extLst>
          </p:cNvPr>
          <p:cNvSpPr txBox="1"/>
          <p:nvPr>
            <p:custDataLst>
              <p:tags r:id="rId6"/>
            </p:custDataLst>
          </p:nvPr>
        </p:nvSpPr>
        <p:spPr>
          <a:xfrm>
            <a:off x="7694614" y="3599354"/>
            <a:ext cx="1870075" cy="890587"/>
          </a:xfrm>
          <a:prstGeom prst="rect">
            <a:avLst/>
          </a:prstGeom>
          <a:noFill/>
        </p:spPr>
        <p:txBody>
          <a:bodyPr anchor="ctr">
            <a:normAutofit fontScale="40000" lnSpcReduction="20000"/>
          </a:bodyPr>
          <a:lstStyle/>
          <a:p>
            <a:pPr>
              <a:lnSpc>
                <a:spcPct val="150000"/>
              </a:lnSpc>
              <a:defRPr/>
            </a:pPr>
            <a:r>
              <a:rPr lang="zh-CN" altLang="en-US" sz="2000" dirty="0">
                <a:solidFill>
                  <a:schemeClr val="tx2"/>
                </a:solidFill>
                <a:latin typeface="微软雅黑" panose="020B0503020204020204" pitchFamily="34" charset="-122"/>
                <a:ea typeface="微软雅黑" panose="020B0503020204020204" pitchFamily="34" charset="-122"/>
              </a:rPr>
              <a:t>每日做好日常的现金盘存工作，日清日结、这样一来，问题便不会留到隔日，及时发现，及时改正。做到账款相符、账实相符。</a:t>
            </a:r>
            <a:br>
              <a:rPr lang="zh-CN" altLang="en-US" sz="2000" dirty="0">
                <a:solidFill>
                  <a:schemeClr val="tx2"/>
                </a:solidFill>
                <a:latin typeface="微软雅黑" panose="020B0503020204020204" pitchFamily="34" charset="-122"/>
                <a:ea typeface="微软雅黑" panose="020B0503020204020204" pitchFamily="34" charset="-122"/>
              </a:rPr>
            </a:b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8" name="MH_Other_4">
            <a:extLst>
              <a:ext uri="{FF2B5EF4-FFF2-40B4-BE49-F238E27FC236}">
                <a16:creationId xmlns:a16="http://schemas.microsoft.com/office/drawing/2014/main" id="{357EF04F-C9CB-4B54-B9A6-49BB30F57B7C}"/>
              </a:ext>
            </a:extLst>
          </p:cNvPr>
          <p:cNvSpPr/>
          <p:nvPr>
            <p:custDataLst>
              <p:tags r:id="rId7"/>
            </p:custDataLst>
          </p:nvPr>
        </p:nvSpPr>
        <p:spPr>
          <a:xfrm>
            <a:off x="6108700" y="3777154"/>
            <a:ext cx="704850" cy="1379537"/>
          </a:xfrm>
          <a:custGeom>
            <a:avLst/>
            <a:gdLst>
              <a:gd name="connsiteX0" fmla="*/ 704877 w 704877"/>
              <a:gd name="connsiteY0" fmla="*/ 0 h 1380161"/>
              <a:gd name="connsiteX1" fmla="*/ 704867 w 704877"/>
              <a:gd name="connsiteY1" fmla="*/ 8 h 1380161"/>
              <a:gd name="connsiteX2" fmla="*/ 423448 w 704877"/>
              <a:gd name="connsiteY2" fmla="*/ 868690 h 1380161"/>
              <a:gd name="connsiteX3" fmla="*/ 568843 w 704877"/>
              <a:gd name="connsiteY3" fmla="*/ 1191848 h 1380161"/>
              <a:gd name="connsiteX4" fmla="*/ 604666 w 704877"/>
              <a:gd name="connsiteY4" fmla="*/ 1236834 h 1380161"/>
              <a:gd name="connsiteX5" fmla="*/ 563992 w 704877"/>
              <a:gd name="connsiteY5" fmla="*/ 1280782 h 1380161"/>
              <a:gd name="connsiteX6" fmla="*/ 474736 w 704877"/>
              <a:gd name="connsiteY6" fmla="*/ 1344508 h 1380161"/>
              <a:gd name="connsiteX7" fmla="*/ 586862 w 704877"/>
              <a:gd name="connsiteY7" fmla="*/ 90005 h 1380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877" h="1380161">
                <a:moveTo>
                  <a:pt x="704877" y="0"/>
                </a:moveTo>
                <a:lnTo>
                  <a:pt x="704867" y="8"/>
                </a:lnTo>
                <a:cubicBezTo>
                  <a:pt x="467120" y="209036"/>
                  <a:pt x="348324" y="538293"/>
                  <a:pt x="423448" y="868690"/>
                </a:cubicBezTo>
                <a:cubicBezTo>
                  <a:pt x="450766" y="988834"/>
                  <a:pt x="501139" y="1097755"/>
                  <a:pt x="568843" y="1191848"/>
                </a:cubicBezTo>
                <a:lnTo>
                  <a:pt x="604666" y="1236834"/>
                </a:lnTo>
                <a:lnTo>
                  <a:pt x="563992" y="1280782"/>
                </a:lnTo>
                <a:cubicBezTo>
                  <a:pt x="535574" y="1307644"/>
                  <a:pt x="505543" y="1328769"/>
                  <a:pt x="474736" y="1344508"/>
                </a:cubicBezTo>
                <a:cubicBezTo>
                  <a:pt x="89640" y="1541238"/>
                  <a:pt x="-416892" y="896184"/>
                  <a:pt x="586862" y="90005"/>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bIns="72000" anchor="b">
            <a:normAutofit/>
          </a:bodyPr>
          <a:lstStyle/>
          <a:p>
            <a:pPr algn="ctr">
              <a:defRPr/>
            </a:pPr>
            <a:r>
              <a:rPr lang="en-US" altLang="zh-CN" dirty="0">
                <a:solidFill>
                  <a:srgbClr val="FBFBFB"/>
                </a:solidFill>
              </a:rPr>
              <a:t>D</a:t>
            </a:r>
            <a:endParaRPr lang="zh-CN" altLang="en-US" dirty="0">
              <a:solidFill>
                <a:srgbClr val="FBFBFB"/>
              </a:solidFill>
            </a:endParaRPr>
          </a:p>
        </p:txBody>
      </p:sp>
      <p:sp>
        <p:nvSpPr>
          <p:cNvPr id="9" name="MH_SubTitle_4">
            <a:extLst>
              <a:ext uri="{FF2B5EF4-FFF2-40B4-BE49-F238E27FC236}">
                <a16:creationId xmlns:a16="http://schemas.microsoft.com/office/drawing/2014/main" id="{6A4F8B7A-BD46-4FA9-905C-1DDFA84DF109}"/>
              </a:ext>
            </a:extLst>
          </p:cNvPr>
          <p:cNvSpPr txBox="1"/>
          <p:nvPr>
            <p:custDataLst>
              <p:tags r:id="rId8"/>
            </p:custDataLst>
          </p:nvPr>
        </p:nvSpPr>
        <p:spPr>
          <a:xfrm>
            <a:off x="5397500" y="5182089"/>
            <a:ext cx="2179638" cy="911225"/>
          </a:xfrm>
          <a:prstGeom prst="rect">
            <a:avLst/>
          </a:prstGeom>
          <a:noFill/>
        </p:spPr>
        <p:txBody>
          <a:bodyPr anchor="ctr">
            <a:normAutofit fontScale="47500" lnSpcReduction="20000"/>
          </a:bodyPr>
          <a:lstStyle/>
          <a:p>
            <a:pPr algn="ctr">
              <a:lnSpc>
                <a:spcPct val="150000"/>
              </a:lnSpc>
              <a:defRPr/>
            </a:pPr>
            <a:r>
              <a:rPr lang="zh-CN" altLang="en-US" sz="2000" dirty="0">
                <a:solidFill>
                  <a:schemeClr val="tx2"/>
                </a:solidFill>
                <a:latin typeface="微软雅黑" panose="020B0503020204020204" pitchFamily="34" charset="-122"/>
                <a:ea typeface="微软雅黑" panose="020B0503020204020204" pitchFamily="34" charset="-122"/>
              </a:rPr>
              <a:t>员工借款无论金额多少，都须由各领导签字批准后，并用借支单借款。如若特殊情况，也要经各领导先口头同意，方可借款，后再补签。</a:t>
            </a:r>
          </a:p>
        </p:txBody>
      </p:sp>
      <p:sp>
        <p:nvSpPr>
          <p:cNvPr id="10" name="MH_Other_5">
            <a:extLst>
              <a:ext uri="{FF2B5EF4-FFF2-40B4-BE49-F238E27FC236}">
                <a16:creationId xmlns:a16="http://schemas.microsoft.com/office/drawing/2014/main" id="{6D6C1854-8EBC-45C3-9F07-7AAF4F28D78E}"/>
              </a:ext>
            </a:extLst>
          </p:cNvPr>
          <p:cNvSpPr/>
          <p:nvPr>
            <p:custDataLst>
              <p:tags r:id="rId9"/>
            </p:custDataLst>
          </p:nvPr>
        </p:nvSpPr>
        <p:spPr>
          <a:xfrm>
            <a:off x="4949825" y="4156565"/>
            <a:ext cx="1423988" cy="736600"/>
          </a:xfrm>
          <a:custGeom>
            <a:avLst/>
            <a:gdLst>
              <a:gd name="connsiteX0" fmla="*/ 550244 w 1423008"/>
              <a:gd name="connsiteY0" fmla="*/ 1344 h 737080"/>
              <a:gd name="connsiteX1" fmla="*/ 1286066 w 1423008"/>
              <a:gd name="connsiteY1" fmla="*/ 148247 h 737080"/>
              <a:gd name="connsiteX2" fmla="*/ 1423008 w 1423008"/>
              <a:gd name="connsiteY2" fmla="*/ 205444 h 737080"/>
              <a:gd name="connsiteX3" fmla="*/ 1191911 w 1423008"/>
              <a:gd name="connsiteY3" fmla="*/ 160079 h 737080"/>
              <a:gd name="connsiteX4" fmla="*/ 529997 w 1423008"/>
              <a:gd name="connsiteY4" fmla="*/ 396069 h 737080"/>
              <a:gd name="connsiteX5" fmla="*/ 322831 w 1423008"/>
              <a:gd name="connsiteY5" fmla="*/ 683563 h 737080"/>
              <a:gd name="connsiteX6" fmla="*/ 301784 w 1423008"/>
              <a:gd name="connsiteY6" fmla="*/ 737080 h 737080"/>
              <a:gd name="connsiteX7" fmla="*/ 243387 w 1423008"/>
              <a:gd name="connsiteY7" fmla="*/ 723829 h 737080"/>
              <a:gd name="connsiteX8" fmla="*/ 143570 w 1423008"/>
              <a:gd name="connsiteY8" fmla="*/ 678394 h 737080"/>
              <a:gd name="connsiteX9" fmla="*/ 550244 w 1423008"/>
              <a:gd name="connsiteY9" fmla="*/ 1344 h 73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3008" h="737080">
                <a:moveTo>
                  <a:pt x="550244" y="1344"/>
                </a:moveTo>
                <a:cubicBezTo>
                  <a:pt x="741958" y="-8135"/>
                  <a:pt x="986053" y="31700"/>
                  <a:pt x="1286066" y="148247"/>
                </a:cubicBezTo>
                <a:lnTo>
                  <a:pt x="1423008" y="205444"/>
                </a:lnTo>
                <a:lnTo>
                  <a:pt x="1191911" y="160079"/>
                </a:lnTo>
                <a:cubicBezTo>
                  <a:pt x="956837" y="145469"/>
                  <a:pt x="716425" y="223376"/>
                  <a:pt x="529997" y="396069"/>
                </a:cubicBezTo>
                <a:cubicBezTo>
                  <a:pt x="439608" y="479799"/>
                  <a:pt x="370467" y="577884"/>
                  <a:pt x="322831" y="683563"/>
                </a:cubicBezTo>
                <a:lnTo>
                  <a:pt x="301784" y="737080"/>
                </a:lnTo>
                <a:lnTo>
                  <a:pt x="243387" y="723829"/>
                </a:lnTo>
                <a:cubicBezTo>
                  <a:pt x="205914" y="712649"/>
                  <a:pt x="172604" y="697205"/>
                  <a:pt x="143570" y="678394"/>
                </a:cubicBezTo>
                <a:cubicBezTo>
                  <a:pt x="-128621" y="502041"/>
                  <a:pt x="-24899" y="29779"/>
                  <a:pt x="550244" y="1344"/>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anchor="ctr">
            <a:normAutofit/>
          </a:bodyPr>
          <a:lstStyle/>
          <a:p>
            <a:pPr>
              <a:defRPr/>
            </a:pPr>
            <a:r>
              <a:rPr lang="en-US" altLang="zh-CN" dirty="0">
                <a:solidFill>
                  <a:srgbClr val="FBFBFB"/>
                </a:solidFill>
              </a:rPr>
              <a:t>E</a:t>
            </a:r>
            <a:endParaRPr lang="zh-CN" altLang="en-US" dirty="0">
              <a:solidFill>
                <a:srgbClr val="FBFBFB"/>
              </a:solidFill>
            </a:endParaRPr>
          </a:p>
        </p:txBody>
      </p:sp>
      <p:sp>
        <p:nvSpPr>
          <p:cNvPr id="11" name="MH_SubTitle_5">
            <a:extLst>
              <a:ext uri="{FF2B5EF4-FFF2-40B4-BE49-F238E27FC236}">
                <a16:creationId xmlns:a16="http://schemas.microsoft.com/office/drawing/2014/main" id="{7E09B0AC-6A61-471C-B876-BB2F8EE3BDE9}"/>
              </a:ext>
            </a:extLst>
          </p:cNvPr>
          <p:cNvSpPr txBox="1"/>
          <p:nvPr>
            <p:custDataLst>
              <p:tags r:id="rId10"/>
            </p:custDataLst>
          </p:nvPr>
        </p:nvSpPr>
        <p:spPr>
          <a:xfrm>
            <a:off x="2627313" y="4272453"/>
            <a:ext cx="2247900" cy="884236"/>
          </a:xfrm>
          <a:prstGeom prst="rect">
            <a:avLst/>
          </a:prstGeom>
          <a:noFill/>
        </p:spPr>
        <p:txBody>
          <a:bodyPr anchor="ctr">
            <a:noAutofit/>
          </a:bodyPr>
          <a:lstStyle/>
          <a:p>
            <a:pPr algn="r">
              <a:lnSpc>
                <a:spcPct val="150000"/>
              </a:lnSpc>
              <a:spcBef>
                <a:spcPct val="50000"/>
              </a:spcBef>
              <a:buSzPct val="75000"/>
              <a:defRPr/>
            </a:pPr>
            <a:r>
              <a:rPr lang="zh-CN" altLang="en-US" sz="1100" dirty="0">
                <a:solidFill>
                  <a:schemeClr val="tx2"/>
                </a:solidFill>
                <a:latin typeface="微软雅黑" panose="020B0503020204020204" pitchFamily="34" charset="-122"/>
                <a:ea typeface="微软雅黑" panose="020B0503020204020204" pitchFamily="34" charset="-122"/>
              </a:rPr>
              <a:t>如特殊原因没能及时存现，大额现金交给孔经理或经理保管，保险柜内不存放大额现金</a:t>
            </a:r>
            <a:r>
              <a:rPr lang="zh-CN" altLang="en-US" sz="1100" dirty="0" smtClean="0">
                <a:solidFill>
                  <a:schemeClr val="tx2"/>
                </a:solidFill>
                <a:latin typeface="微软雅黑" panose="020B0503020204020204" pitchFamily="34" charset="-122"/>
                <a:ea typeface="微软雅黑" panose="020B0503020204020204" pitchFamily="34" charset="-122"/>
              </a:rPr>
              <a:t>，保</a:t>
            </a:r>
            <a:r>
              <a:rPr lang="zh-CN" altLang="en-US" sz="1100" dirty="0">
                <a:solidFill>
                  <a:schemeClr val="tx2"/>
                </a:solidFill>
                <a:latin typeface="微软雅黑" panose="020B0503020204020204" pitchFamily="34" charset="-122"/>
                <a:ea typeface="微软雅黑" panose="020B0503020204020204" pitchFamily="34" charset="-122"/>
              </a:rPr>
              <a:t>证资金的安全。</a:t>
            </a:r>
          </a:p>
        </p:txBody>
      </p:sp>
      <p:sp>
        <p:nvSpPr>
          <p:cNvPr id="12" name="MH_Other_6">
            <a:extLst>
              <a:ext uri="{FF2B5EF4-FFF2-40B4-BE49-F238E27FC236}">
                <a16:creationId xmlns:a16="http://schemas.microsoft.com/office/drawing/2014/main" id="{D425BC62-BE1C-4789-BF61-F18DB17720EE}"/>
              </a:ext>
            </a:extLst>
          </p:cNvPr>
          <p:cNvSpPr/>
          <p:nvPr>
            <p:custDataLst>
              <p:tags r:id="rId11"/>
            </p:custDataLst>
          </p:nvPr>
        </p:nvSpPr>
        <p:spPr>
          <a:xfrm>
            <a:off x="4597400" y="3102465"/>
            <a:ext cx="1049338" cy="1169988"/>
          </a:xfrm>
          <a:custGeom>
            <a:avLst/>
            <a:gdLst>
              <a:gd name="connsiteX0" fmla="*/ 284465 w 1049771"/>
              <a:gd name="connsiteY0" fmla="*/ 2012 h 1169657"/>
              <a:gd name="connsiteX1" fmla="*/ 1030831 w 1049771"/>
              <a:gd name="connsiteY1" fmla="*/ 1022450 h 1169657"/>
              <a:gd name="connsiteX2" fmla="*/ 1049771 w 1049771"/>
              <a:gd name="connsiteY2" fmla="*/ 1169657 h 1169657"/>
              <a:gd name="connsiteX3" fmla="*/ 1049769 w 1049771"/>
              <a:gd name="connsiteY3" fmla="*/ 1169644 h 1169657"/>
              <a:gd name="connsiteX4" fmla="*/ 438178 w 1049771"/>
              <a:gd name="connsiteY4" fmla="*/ 491587 h 1169657"/>
              <a:gd name="connsiteX5" fmla="*/ 85617 w 1049771"/>
              <a:gd name="connsiteY5" fmla="*/ 455923 h 1169657"/>
              <a:gd name="connsiteX6" fmla="*/ 28746 w 1049771"/>
              <a:gd name="connsiteY6" fmla="*/ 464454 h 1169657"/>
              <a:gd name="connsiteX7" fmla="*/ 11023 w 1049771"/>
              <a:gd name="connsiteY7" fmla="*/ 407255 h 1169657"/>
              <a:gd name="connsiteX8" fmla="*/ 463 w 1049771"/>
              <a:gd name="connsiteY8" fmla="*/ 298094 h 1169657"/>
              <a:gd name="connsiteX9" fmla="*/ 284465 w 1049771"/>
              <a:gd name="connsiteY9" fmla="*/ 2012 h 116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9771" h="1169657">
                <a:moveTo>
                  <a:pt x="284465" y="2012"/>
                </a:moveTo>
                <a:cubicBezTo>
                  <a:pt x="544993" y="-25622"/>
                  <a:pt x="908147" y="227221"/>
                  <a:pt x="1030831" y="1022450"/>
                </a:cubicBezTo>
                <a:lnTo>
                  <a:pt x="1049771" y="1169657"/>
                </a:lnTo>
                <a:lnTo>
                  <a:pt x="1049769" y="1169644"/>
                </a:lnTo>
                <a:cubicBezTo>
                  <a:pt x="987619" y="859235"/>
                  <a:pt x="761871" y="591726"/>
                  <a:pt x="438178" y="491587"/>
                </a:cubicBezTo>
                <a:cubicBezTo>
                  <a:pt x="320471" y="455173"/>
                  <a:pt x="200956" y="444337"/>
                  <a:pt x="85617" y="455923"/>
                </a:cubicBezTo>
                <a:lnTo>
                  <a:pt x="28746" y="464454"/>
                </a:lnTo>
                <a:lnTo>
                  <a:pt x="11023" y="407255"/>
                </a:lnTo>
                <a:cubicBezTo>
                  <a:pt x="1969" y="369213"/>
                  <a:pt x="-1310" y="332643"/>
                  <a:pt x="463" y="298094"/>
                </a:cubicBezTo>
                <a:cubicBezTo>
                  <a:pt x="8779" y="136143"/>
                  <a:pt x="128149" y="18592"/>
                  <a:pt x="284465" y="201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72000">
            <a:normAutofit/>
          </a:bodyPr>
          <a:lstStyle/>
          <a:p>
            <a:pPr>
              <a:defRPr/>
            </a:pPr>
            <a:r>
              <a:rPr lang="en-US" altLang="zh-CN" dirty="0">
                <a:solidFill>
                  <a:srgbClr val="FBFBFB"/>
                </a:solidFill>
              </a:rPr>
              <a:t>F</a:t>
            </a:r>
            <a:endParaRPr lang="zh-CN" altLang="en-US" dirty="0">
              <a:solidFill>
                <a:srgbClr val="FBFBFB"/>
              </a:solidFill>
            </a:endParaRPr>
          </a:p>
        </p:txBody>
      </p:sp>
      <p:sp>
        <p:nvSpPr>
          <p:cNvPr id="13" name="MH_SubTitle_6">
            <a:extLst>
              <a:ext uri="{FF2B5EF4-FFF2-40B4-BE49-F238E27FC236}">
                <a16:creationId xmlns:a16="http://schemas.microsoft.com/office/drawing/2014/main" id="{B16F4450-DE0E-422A-8B5D-0543E9F4092A}"/>
              </a:ext>
            </a:extLst>
          </p:cNvPr>
          <p:cNvSpPr txBox="1"/>
          <p:nvPr>
            <p:custDataLst>
              <p:tags r:id="rId12"/>
            </p:custDataLst>
          </p:nvPr>
        </p:nvSpPr>
        <p:spPr>
          <a:xfrm>
            <a:off x="2438400" y="2611927"/>
            <a:ext cx="2101850" cy="981075"/>
          </a:xfrm>
          <a:prstGeom prst="rect">
            <a:avLst/>
          </a:prstGeom>
          <a:noFill/>
        </p:spPr>
        <p:txBody>
          <a:bodyPr anchor="ctr">
            <a:normAutofit fontScale="55000" lnSpcReduction="20000"/>
          </a:bodyPr>
          <a:lstStyle/>
          <a:p>
            <a:pPr algn="r">
              <a:lnSpc>
                <a:spcPct val="150000"/>
              </a:lnSpc>
              <a:defRPr/>
            </a:pPr>
            <a:r>
              <a:rPr lang="zh-CN" altLang="en-US" sz="2000" dirty="0">
                <a:solidFill>
                  <a:schemeClr val="tx2"/>
                </a:solidFill>
                <a:latin typeface="微软雅黑" panose="020B0503020204020204" pitchFamily="34" charset="-122"/>
                <a:ea typeface="微软雅黑" panose="020B0503020204020204" pitchFamily="34" charset="-122"/>
              </a:rPr>
              <a:t>现金一经付清</a:t>
            </a:r>
            <a:r>
              <a:rPr lang="zh-CN" altLang="en-US" sz="2000" dirty="0" smtClean="0">
                <a:solidFill>
                  <a:schemeClr val="tx2"/>
                </a:solidFill>
                <a:latin typeface="微软雅黑" panose="020B0503020204020204" pitchFamily="34" charset="-122"/>
                <a:ea typeface="微软雅黑" panose="020B0503020204020204" pitchFamily="34" charset="-122"/>
              </a:rPr>
              <a:t>，原</a:t>
            </a:r>
            <a:r>
              <a:rPr lang="zh-CN" altLang="en-US" sz="2000" dirty="0">
                <a:solidFill>
                  <a:schemeClr val="tx2"/>
                </a:solidFill>
                <a:latin typeface="微软雅黑" panose="020B0503020204020204" pitchFamily="34" charset="-122"/>
                <a:ea typeface="微软雅黑" panose="020B0503020204020204" pitchFamily="34" charset="-122"/>
              </a:rPr>
              <a:t>始凭证及时收回；多付或少付金额，由责任人负责。</a:t>
            </a:r>
            <a:br>
              <a:rPr lang="zh-CN" altLang="en-US" sz="2000" dirty="0">
                <a:solidFill>
                  <a:schemeClr val="tx2"/>
                </a:solidFill>
                <a:latin typeface="微软雅黑" panose="020B0503020204020204" pitchFamily="34" charset="-122"/>
                <a:ea typeface="微软雅黑" panose="020B0503020204020204" pitchFamily="34" charset="-122"/>
              </a:rPr>
            </a:b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14" name="标题 1">
            <a:extLst>
              <a:ext uri="{FF2B5EF4-FFF2-40B4-BE49-F238E27FC236}">
                <a16:creationId xmlns:a16="http://schemas.microsoft.com/office/drawing/2014/main" id="{0AD73459-3AC9-42B3-A525-F3EED06EC339}"/>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创业融资</a:t>
            </a:r>
          </a:p>
        </p:txBody>
      </p:sp>
      <p:cxnSp>
        <p:nvCxnSpPr>
          <p:cNvPr id="15" name="直接连接符 14">
            <a:extLst>
              <a:ext uri="{FF2B5EF4-FFF2-40B4-BE49-F238E27FC236}">
                <a16:creationId xmlns:a16="http://schemas.microsoft.com/office/drawing/2014/main" id="{587A663E-EBED-4C95-8E48-2CF1B7BB3BD2}"/>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E1CA1464-6027-499A-A2F8-D4270A82210F}"/>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88332737"/>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000"/>
                                        <p:tgtEl>
                                          <p:spTgt spid="13"/>
                                        </p:tgtEl>
                                      </p:cBhvr>
                                    </p:animEffect>
                                    <p:anim calcmode="lin" valueType="num">
                                      <p:cBhvr>
                                        <p:cTn id="74" dur="1000" fill="hold"/>
                                        <p:tgtEl>
                                          <p:spTgt spid="13"/>
                                        </p:tgtEl>
                                        <p:attrNameLst>
                                          <p:attrName>ppt_x</p:attrName>
                                        </p:attrNameLst>
                                      </p:cBhvr>
                                      <p:tavLst>
                                        <p:tav tm="0">
                                          <p:val>
                                            <p:strVal val="#ppt_x"/>
                                          </p:val>
                                        </p:tav>
                                        <p:tav tm="100000">
                                          <p:val>
                                            <p:strVal val="#ppt_x"/>
                                          </p:val>
                                        </p:tav>
                                      </p:tavLst>
                                    </p:anim>
                                    <p:anim calcmode="lin" valueType="num">
                                      <p:cBhvr>
                                        <p:cTn id="7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animBg="1"/>
      <p:bldP spid="7" grpId="0"/>
      <p:bldP spid="8" grpId="0" animBg="1"/>
      <p:bldP spid="9" grpId="0"/>
      <p:bldP spid="10" grpId="0" animBg="1"/>
      <p:bldP spid="11" grpId="0"/>
      <p:bldP spid="12"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227E9545-5901-492A-8EF8-1795083778D8}"/>
              </a:ext>
            </a:extLst>
          </p:cNvPr>
          <p:cNvSpPr/>
          <p:nvPr/>
        </p:nvSpPr>
        <p:spPr>
          <a:xfrm>
            <a:off x="0" y="1979258"/>
            <a:ext cx="12297508" cy="27396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itle"/>
          <p:cNvSpPr/>
          <p:nvPr>
            <p:custDataLst>
              <p:tags r:id="rId2"/>
            </p:custDataLst>
          </p:nvPr>
        </p:nvSpPr>
        <p:spPr>
          <a:xfrm>
            <a:off x="3293587" y="3231658"/>
            <a:ext cx="5668707" cy="1169426"/>
          </a:xfrm>
          <a:custGeom>
            <a:avLst/>
            <a:gdLst>
              <a:gd name="connsiteX0" fmla="*/ 0 w 3254309"/>
              <a:gd name="connsiteY0" fmla="*/ 0 h 696722"/>
              <a:gd name="connsiteX1" fmla="*/ 3254309 w 3254309"/>
              <a:gd name="connsiteY1" fmla="*/ 0 h 696722"/>
              <a:gd name="connsiteX2" fmla="*/ 3254309 w 3254309"/>
              <a:gd name="connsiteY2" fmla="*/ 696722 h 696722"/>
              <a:gd name="connsiteX3" fmla="*/ 0 w 3254309"/>
              <a:gd name="connsiteY3" fmla="*/ 696722 h 696722"/>
              <a:gd name="connsiteX4" fmla="*/ 0 w 3254309"/>
              <a:gd name="connsiteY4" fmla="*/ 0 h 696722"/>
              <a:gd name="connsiteX0" fmla="*/ 0 w 3254309"/>
              <a:gd name="connsiteY0" fmla="*/ 2004 h 698726"/>
              <a:gd name="connsiteX1" fmla="*/ 206017 w 3254309"/>
              <a:gd name="connsiteY1" fmla="*/ 0 h 698726"/>
              <a:gd name="connsiteX2" fmla="*/ 3254309 w 3254309"/>
              <a:gd name="connsiteY2" fmla="*/ 2004 h 698726"/>
              <a:gd name="connsiteX3" fmla="*/ 3254309 w 3254309"/>
              <a:gd name="connsiteY3" fmla="*/ 698726 h 698726"/>
              <a:gd name="connsiteX4" fmla="*/ 0 w 3254309"/>
              <a:gd name="connsiteY4" fmla="*/ 698726 h 698726"/>
              <a:gd name="connsiteX5" fmla="*/ 0 w 3254309"/>
              <a:gd name="connsiteY5" fmla="*/ 2004 h 698726"/>
              <a:gd name="connsiteX0" fmla="*/ 11697 w 3266006"/>
              <a:gd name="connsiteY0" fmla="*/ 2004 h 698726"/>
              <a:gd name="connsiteX1" fmla="*/ 217714 w 3266006"/>
              <a:gd name="connsiteY1" fmla="*/ 0 h 698726"/>
              <a:gd name="connsiteX2" fmla="*/ 3266006 w 3266006"/>
              <a:gd name="connsiteY2" fmla="*/ 2004 h 698726"/>
              <a:gd name="connsiteX3" fmla="*/ 3266006 w 3266006"/>
              <a:gd name="connsiteY3" fmla="*/ 698726 h 698726"/>
              <a:gd name="connsiteX4" fmla="*/ 11697 w 3266006"/>
              <a:gd name="connsiteY4" fmla="*/ 698726 h 698726"/>
              <a:gd name="connsiteX5" fmla="*/ 0 w 3266006"/>
              <a:gd name="connsiteY5" fmla="*/ 203200 h 698726"/>
              <a:gd name="connsiteX6" fmla="*/ 11697 w 3266006"/>
              <a:gd name="connsiteY6" fmla="*/ 2004 h 698726"/>
              <a:gd name="connsiteX0" fmla="*/ 0 w 3266006"/>
              <a:gd name="connsiteY0" fmla="*/ 203200 h 698726"/>
              <a:gd name="connsiteX1" fmla="*/ 217714 w 3266006"/>
              <a:gd name="connsiteY1" fmla="*/ 0 h 698726"/>
              <a:gd name="connsiteX2" fmla="*/ 3266006 w 3266006"/>
              <a:gd name="connsiteY2" fmla="*/ 2004 h 698726"/>
              <a:gd name="connsiteX3" fmla="*/ 3266006 w 3266006"/>
              <a:gd name="connsiteY3" fmla="*/ 698726 h 698726"/>
              <a:gd name="connsiteX4" fmla="*/ 11697 w 3266006"/>
              <a:gd name="connsiteY4" fmla="*/ 698726 h 698726"/>
              <a:gd name="connsiteX5" fmla="*/ 0 w 3266006"/>
              <a:gd name="connsiteY5" fmla="*/ 203200 h 698726"/>
              <a:gd name="connsiteX0" fmla="*/ 217714 w 3266006"/>
              <a:gd name="connsiteY0" fmla="*/ 0 h 698726"/>
              <a:gd name="connsiteX1" fmla="*/ 3266006 w 3266006"/>
              <a:gd name="connsiteY1" fmla="*/ 2004 h 698726"/>
              <a:gd name="connsiteX2" fmla="*/ 3266006 w 3266006"/>
              <a:gd name="connsiteY2" fmla="*/ 698726 h 698726"/>
              <a:gd name="connsiteX3" fmla="*/ 11697 w 3266006"/>
              <a:gd name="connsiteY3" fmla="*/ 698726 h 698726"/>
              <a:gd name="connsiteX4" fmla="*/ 0 w 3266006"/>
              <a:gd name="connsiteY4" fmla="*/ 203200 h 698726"/>
              <a:gd name="connsiteX5" fmla="*/ 309154 w 3266006"/>
              <a:gd name="connsiteY5" fmla="*/ 91440 h 698726"/>
              <a:gd name="connsiteX0" fmla="*/ 217714 w 3266006"/>
              <a:gd name="connsiteY0" fmla="*/ 0 h 698726"/>
              <a:gd name="connsiteX1" fmla="*/ 3266006 w 3266006"/>
              <a:gd name="connsiteY1" fmla="*/ 2004 h 698726"/>
              <a:gd name="connsiteX2" fmla="*/ 3266006 w 3266006"/>
              <a:gd name="connsiteY2" fmla="*/ 698726 h 698726"/>
              <a:gd name="connsiteX3" fmla="*/ 11697 w 3266006"/>
              <a:gd name="connsiteY3" fmla="*/ 698726 h 698726"/>
              <a:gd name="connsiteX4" fmla="*/ 0 w 3266006"/>
              <a:gd name="connsiteY4" fmla="*/ 203200 h 698726"/>
              <a:gd name="connsiteX0" fmla="*/ 206017 w 3254309"/>
              <a:gd name="connsiteY0" fmla="*/ 0 h 698726"/>
              <a:gd name="connsiteX1" fmla="*/ 3254309 w 3254309"/>
              <a:gd name="connsiteY1" fmla="*/ 2004 h 698726"/>
              <a:gd name="connsiteX2" fmla="*/ 3254309 w 3254309"/>
              <a:gd name="connsiteY2" fmla="*/ 698726 h 698726"/>
              <a:gd name="connsiteX3" fmla="*/ 0 w 3254309"/>
              <a:gd name="connsiteY3" fmla="*/ 698726 h 698726"/>
              <a:gd name="connsiteX4" fmla="*/ 209 w 3254309"/>
              <a:gd name="connsiteY4" fmla="*/ 203200 h 698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309" h="698726">
                <a:moveTo>
                  <a:pt x="206017" y="0"/>
                </a:moveTo>
                <a:lnTo>
                  <a:pt x="3254309" y="2004"/>
                </a:lnTo>
                <a:lnTo>
                  <a:pt x="3254309" y="698726"/>
                </a:lnTo>
                <a:lnTo>
                  <a:pt x="0" y="698726"/>
                </a:lnTo>
                <a:cubicBezTo>
                  <a:pt x="70" y="533551"/>
                  <a:pt x="139" y="368375"/>
                  <a:pt x="209" y="203200"/>
                </a:cubicBez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sz="3200" dirty="0">
                <a:solidFill>
                  <a:srgbClr val="000000"/>
                </a:solidFill>
                <a:latin typeface="微软雅黑" panose="020B0503020204020204" pitchFamily="34" charset="-122"/>
                <a:ea typeface="微软雅黑" panose="020B0503020204020204" pitchFamily="34" charset="-122"/>
              </a:rPr>
              <a:t>出纳工作细则</a:t>
            </a:r>
            <a:endParaRPr lang="en-US" altLang="zh-CN" sz="3200" dirty="0">
              <a:solidFill>
                <a:srgbClr val="000000"/>
              </a:solidFill>
              <a:latin typeface="微软雅黑" panose="020B0503020204020204" pitchFamily="34" charset="-122"/>
              <a:ea typeface="微软雅黑" panose="020B0503020204020204" pitchFamily="34" charset="-122"/>
            </a:endParaRPr>
          </a:p>
          <a:p>
            <a:pPr algn="ctr"/>
            <a:r>
              <a:rPr lang="en-US" altLang="zh-CN" sz="3200" b="1" dirty="0">
                <a:solidFill>
                  <a:srgbClr val="0070C0"/>
                </a:solidFill>
                <a:latin typeface="Times New Roman" panose="02020603050405020304" pitchFamily="18" charset="0"/>
                <a:ea typeface="华文细黑" panose="02010600040101010101" pitchFamily="2" charset="-122"/>
                <a:cs typeface="Times New Roman" panose="02020603050405020304" pitchFamily="18" charset="0"/>
              </a:rPr>
              <a:t>Corporate Overviews</a:t>
            </a:r>
            <a:endParaRPr lang="zh-CN" altLang="en-US" sz="3200" b="1" dirty="0">
              <a:solidFill>
                <a:srgbClr val="0070C0"/>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MH_Others_1"/>
          <p:cNvSpPr/>
          <p:nvPr>
            <p:custDataLst>
              <p:tags r:id="rId3"/>
            </p:custDataLst>
          </p:nvPr>
        </p:nvSpPr>
        <p:spPr>
          <a:xfrm rot="8275313">
            <a:off x="3252204" y="3009954"/>
            <a:ext cx="144016" cy="288032"/>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 name="MH_Others_2"/>
          <p:cNvSpPr/>
          <p:nvPr>
            <p:custDataLst>
              <p:tags r:id="rId4"/>
            </p:custDataLst>
          </p:nvPr>
        </p:nvSpPr>
        <p:spPr>
          <a:xfrm rot="5747767">
            <a:off x="3267232" y="3242330"/>
            <a:ext cx="66788" cy="133576"/>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 name="MH_Number"/>
          <p:cNvSpPr txBox="1"/>
          <p:nvPr>
            <p:custDataLst>
              <p:tags r:id="rId5"/>
            </p:custDataLst>
          </p:nvPr>
        </p:nvSpPr>
        <p:spPr>
          <a:xfrm>
            <a:off x="4877178" y="2043723"/>
            <a:ext cx="2501522" cy="1250827"/>
          </a:xfrm>
          <a:prstGeom prst="rect">
            <a:avLst/>
          </a:prstGeom>
          <a:noFill/>
        </p:spPr>
        <p:txBody>
          <a:bodyPr wrap="square" lIns="0" tIns="0" rIns="0" bIns="0" rtlCol="0" anchor="ctr" anchorCtr="0">
            <a:noAutofit/>
          </a:bodyPr>
          <a:lstStyle/>
          <a:p>
            <a:pPr algn="ctr"/>
            <a:r>
              <a:rPr lang="en-US" altLang="zh-CN" sz="11500" dirty="0">
                <a:solidFill>
                  <a:srgbClr val="0070C0"/>
                </a:solidFill>
                <a:latin typeface="Times New Roman" panose="02020603050405020304" pitchFamily="18" charset="0"/>
                <a:cs typeface="Times New Roman" panose="02020603050405020304" pitchFamily="18" charset="0"/>
              </a:rPr>
              <a:t>2</a:t>
            </a:r>
            <a:endParaRPr lang="zh-CN" altLang="en-US" sz="11500" dirty="0">
              <a:solidFill>
                <a:srgbClr val="0070C0"/>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4043563891"/>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mph" presetSubtype="0" fill="hold" grpId="0" nodeType="afterEffect">
                                  <p:stCondLst>
                                    <p:cond delay="0"/>
                                  </p:stCondLst>
                                  <p:iterate type="lt">
                                    <p:tmPct val="4000"/>
                                  </p:iterate>
                                  <p:childTnLst>
                                    <p:set>
                                      <p:cBhvr override="childStyle">
                                        <p:cTn id="12" dur="500" fill="hold"/>
                                        <p:tgtEl>
                                          <p:spTgt spid="2"/>
                                        </p:tgtEl>
                                        <p:attrNameLst>
                                          <p:attrName>style.color</p:attrName>
                                        </p:attrNameLst>
                                      </p:cBhvr>
                                      <p:to>
                                        <p:clrVal>
                                          <a:schemeClr val="accent2"/>
                                        </p:clrVal>
                                      </p:to>
                                    </p:set>
                                    <p:set>
                                      <p:cBhvr>
                                        <p:cTn id="13" dur="500" fill="hold"/>
                                        <p:tgtEl>
                                          <p:spTgt spid="2"/>
                                        </p:tgtEl>
                                        <p:attrNameLst>
                                          <p:attrName>fillcolor</p:attrName>
                                        </p:attrNameLst>
                                      </p:cBhvr>
                                      <p:to>
                                        <p:clrVal>
                                          <a:schemeClr val="accent2"/>
                                        </p:clrVal>
                                      </p:to>
                                    </p:set>
                                    <p:set>
                                      <p:cBhvr>
                                        <p:cTn id="14"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a:extLst>
              <a:ext uri="{FF2B5EF4-FFF2-40B4-BE49-F238E27FC236}">
                <a16:creationId xmlns:a16="http://schemas.microsoft.com/office/drawing/2014/main" id="{A4F5CAD4-ED68-4404-A2E7-1B65E7B696E1}"/>
              </a:ext>
            </a:extLst>
          </p:cNvPr>
          <p:cNvSpPr>
            <a:spLocks/>
          </p:cNvSpPr>
          <p:nvPr>
            <p:custDataLst>
              <p:tags r:id="rId1"/>
            </p:custDataLst>
          </p:nvPr>
        </p:nvSpPr>
        <p:spPr bwMode="auto">
          <a:xfrm>
            <a:off x="5037139" y="2830514"/>
            <a:ext cx="2619375" cy="3044825"/>
          </a:xfrm>
          <a:custGeom>
            <a:avLst/>
            <a:gdLst>
              <a:gd name="T0" fmla="*/ 2880 w 5977"/>
              <a:gd name="T1" fmla="*/ 366 h 6949"/>
              <a:gd name="T2" fmla="*/ 2537 w 5977"/>
              <a:gd name="T3" fmla="*/ 1873 h 6949"/>
              <a:gd name="T4" fmla="*/ 1824 w 5977"/>
              <a:gd name="T5" fmla="*/ 603 h 6949"/>
              <a:gd name="T6" fmla="*/ 1753 w 5977"/>
              <a:gd name="T7" fmla="*/ 670 h 6949"/>
              <a:gd name="T8" fmla="*/ 2538 w 5977"/>
              <a:gd name="T9" fmla="*/ 2541 h 6949"/>
              <a:gd name="T10" fmla="*/ 2222 w 5977"/>
              <a:gd name="T11" fmla="*/ 2790 h 6949"/>
              <a:gd name="T12" fmla="*/ 535 w 5977"/>
              <a:gd name="T13" fmla="*/ 1885 h 6949"/>
              <a:gd name="T14" fmla="*/ 376 w 5977"/>
              <a:gd name="T15" fmla="*/ 1956 h 6949"/>
              <a:gd name="T16" fmla="*/ 1565 w 5977"/>
              <a:gd name="T17" fmla="*/ 2480 h 6949"/>
              <a:gd name="T18" fmla="*/ 2389 w 5977"/>
              <a:gd name="T19" fmla="*/ 3537 h 6949"/>
              <a:gd name="T20" fmla="*/ 2135 w 5977"/>
              <a:gd name="T21" fmla="*/ 4240 h 6949"/>
              <a:gd name="T22" fmla="*/ 12 w 5977"/>
              <a:gd name="T23" fmla="*/ 3875 h 6949"/>
              <a:gd name="T24" fmla="*/ 0 w 5977"/>
              <a:gd name="T25" fmla="*/ 4054 h 6949"/>
              <a:gd name="T26" fmla="*/ 2184 w 5977"/>
              <a:gd name="T27" fmla="*/ 4580 h 6949"/>
              <a:gd name="T28" fmla="*/ 2243 w 5977"/>
              <a:gd name="T29" fmla="*/ 6033 h 6949"/>
              <a:gd name="T30" fmla="*/ 1565 w 5977"/>
              <a:gd name="T31" fmla="*/ 6635 h 6949"/>
              <a:gd name="T32" fmla="*/ 908 w 5977"/>
              <a:gd name="T33" fmla="*/ 6761 h 6949"/>
              <a:gd name="T34" fmla="*/ 3978 w 5977"/>
              <a:gd name="T35" fmla="*/ 6888 h 6949"/>
              <a:gd name="T36" fmla="*/ 4444 w 5977"/>
              <a:gd name="T37" fmla="*/ 6786 h 6949"/>
              <a:gd name="T38" fmla="*/ 3990 w 5977"/>
              <a:gd name="T39" fmla="*/ 6677 h 6949"/>
              <a:gd name="T40" fmla="*/ 3121 w 5977"/>
              <a:gd name="T41" fmla="*/ 6098 h 6949"/>
              <a:gd name="T42" fmla="*/ 3103 w 5977"/>
              <a:gd name="T43" fmla="*/ 4773 h 6949"/>
              <a:gd name="T44" fmla="*/ 4614 w 5977"/>
              <a:gd name="T45" fmla="*/ 4157 h 6949"/>
              <a:gd name="T46" fmla="*/ 5977 w 5977"/>
              <a:gd name="T47" fmla="*/ 4030 h 6949"/>
              <a:gd name="T48" fmla="*/ 5970 w 5977"/>
              <a:gd name="T49" fmla="*/ 3829 h 6949"/>
              <a:gd name="T50" fmla="*/ 5710 w 5977"/>
              <a:gd name="T51" fmla="*/ 3898 h 6949"/>
              <a:gd name="T52" fmla="*/ 3071 w 5977"/>
              <a:gd name="T53" fmla="*/ 4243 h 6949"/>
              <a:gd name="T54" fmla="*/ 3308 w 5977"/>
              <a:gd name="T55" fmla="*/ 2959 h 6949"/>
              <a:gd name="T56" fmla="*/ 5462 w 5977"/>
              <a:gd name="T57" fmla="*/ 2202 h 6949"/>
              <a:gd name="T58" fmla="*/ 5391 w 5977"/>
              <a:gd name="T59" fmla="*/ 2119 h 6949"/>
              <a:gd name="T60" fmla="*/ 3824 w 5977"/>
              <a:gd name="T61" fmla="*/ 2471 h 6949"/>
              <a:gd name="T62" fmla="*/ 2916 w 5977"/>
              <a:gd name="T63" fmla="*/ 2840 h 6949"/>
              <a:gd name="T64" fmla="*/ 3083 w 5977"/>
              <a:gd name="T65" fmla="*/ 2377 h 6949"/>
              <a:gd name="T66" fmla="*/ 4059 w 5977"/>
              <a:gd name="T67" fmla="*/ 1013 h 6949"/>
              <a:gd name="T68" fmla="*/ 3418 w 5977"/>
              <a:gd name="T69" fmla="*/ 1832 h 6949"/>
              <a:gd name="T70" fmla="*/ 2806 w 5977"/>
              <a:gd name="T71" fmla="*/ 2127 h 6949"/>
              <a:gd name="T72" fmla="*/ 2979 w 5977"/>
              <a:gd name="T73" fmla="*/ 540 h 6949"/>
              <a:gd name="T74" fmla="*/ 2932 w 5977"/>
              <a:gd name="T75" fmla="*/ 1 h 6949"/>
              <a:gd name="T76" fmla="*/ 2785 w 5977"/>
              <a:gd name="T77" fmla="*/ 0 h 6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bg1">
              <a:lumMod val="50000"/>
            </a:schemeClr>
          </a:solidFill>
          <a:ln w="0">
            <a:noFill/>
            <a:prstDash val="solid"/>
            <a:round/>
            <a:headEnd/>
            <a:tailEnd/>
          </a:ln>
        </p:spPr>
        <p:txBody>
          <a:bodyPr/>
          <a:lstStyle/>
          <a:p>
            <a:pPr>
              <a:defRPr/>
            </a:pPr>
            <a:endParaRPr lang="zh-TW" altLang="en-US"/>
          </a:p>
        </p:txBody>
      </p:sp>
      <p:sp>
        <p:nvSpPr>
          <p:cNvPr id="3" name="MH_Other_2">
            <a:extLst>
              <a:ext uri="{FF2B5EF4-FFF2-40B4-BE49-F238E27FC236}">
                <a16:creationId xmlns:a16="http://schemas.microsoft.com/office/drawing/2014/main" id="{B0D10969-7D71-4227-AA71-B71D9EA69BE2}"/>
              </a:ext>
            </a:extLst>
          </p:cNvPr>
          <p:cNvSpPr>
            <a:spLocks noChangeArrowheads="1"/>
          </p:cNvSpPr>
          <p:nvPr>
            <p:custDataLst>
              <p:tags r:id="rId2"/>
            </p:custDataLst>
          </p:nvPr>
        </p:nvSpPr>
        <p:spPr bwMode="auto">
          <a:xfrm>
            <a:off x="4381500" y="4267935"/>
            <a:ext cx="711200" cy="712787"/>
          </a:xfrm>
          <a:prstGeom prst="ellipse">
            <a:avLst/>
          </a:prstGeom>
          <a:solidFill>
            <a:srgbClr val="0070C0"/>
          </a:solidFill>
          <a:ln>
            <a:noFill/>
          </a:ln>
          <a:extLst/>
        </p:spPr>
        <p:txBody>
          <a:bodyPr/>
          <a:lstStyle>
            <a:lvl1pPr marL="233363" indent="-233363">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4" name="MH_Other_3">
            <a:extLst>
              <a:ext uri="{FF2B5EF4-FFF2-40B4-BE49-F238E27FC236}">
                <a16:creationId xmlns:a16="http://schemas.microsoft.com/office/drawing/2014/main" id="{739EE3E3-B604-4442-9BC2-BCAC0FCD201F}"/>
              </a:ext>
            </a:extLst>
          </p:cNvPr>
          <p:cNvSpPr/>
          <p:nvPr>
            <p:custDataLst>
              <p:tags r:id="rId3"/>
            </p:custDataLst>
          </p:nvPr>
        </p:nvSpPr>
        <p:spPr>
          <a:xfrm>
            <a:off x="4576764" y="3203575"/>
            <a:ext cx="712787" cy="711200"/>
          </a:xfrm>
          <a:prstGeom prst="ellipse">
            <a:avLst/>
          </a:prstGeom>
          <a:solidFill>
            <a:srgbClr val="0070C0"/>
          </a:solidFill>
          <a:ln w="25400" cap="flat" cmpd="sng" algn="ctr">
            <a:noFill/>
            <a:prstDash val="solid"/>
            <a:headEnd type="none" w="med" len="med"/>
            <a:tailEnd type="none" w="med" len="med"/>
          </a:ln>
          <a:effectLst/>
        </p:spPr>
        <p:txBody>
          <a:bodyPr/>
          <a:lstStyle>
            <a:lvl1pPr marL="233363" indent="-233363">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5" name="MH_Other_4">
            <a:extLst>
              <a:ext uri="{FF2B5EF4-FFF2-40B4-BE49-F238E27FC236}">
                <a16:creationId xmlns:a16="http://schemas.microsoft.com/office/drawing/2014/main" id="{F0345D60-468D-4323-86D7-4501C9101C60}"/>
              </a:ext>
            </a:extLst>
          </p:cNvPr>
          <p:cNvSpPr>
            <a:spLocks noChangeArrowheads="1"/>
          </p:cNvSpPr>
          <p:nvPr>
            <p:custDataLst>
              <p:tags r:id="rId4"/>
            </p:custDataLst>
          </p:nvPr>
        </p:nvSpPr>
        <p:spPr bwMode="auto">
          <a:xfrm>
            <a:off x="5197475" y="2775684"/>
            <a:ext cx="712788" cy="711200"/>
          </a:xfrm>
          <a:prstGeom prst="ellipse">
            <a:avLst/>
          </a:prstGeom>
          <a:solidFill>
            <a:srgbClr val="0070C0"/>
          </a:solidFill>
          <a:ln>
            <a:noFill/>
          </a:ln>
          <a:extLst/>
        </p:spPr>
        <p:txBody>
          <a:bodyPr/>
          <a:lstStyle>
            <a:lvl1pPr marL="233363" indent="-233363">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6" name="MH_Other_5">
            <a:extLst>
              <a:ext uri="{FF2B5EF4-FFF2-40B4-BE49-F238E27FC236}">
                <a16:creationId xmlns:a16="http://schemas.microsoft.com/office/drawing/2014/main" id="{A3D4E7CD-7641-4C2E-8700-1BDDFBD3BBEC}"/>
              </a:ext>
            </a:extLst>
          </p:cNvPr>
          <p:cNvSpPr/>
          <p:nvPr>
            <p:custDataLst>
              <p:tags r:id="rId5"/>
            </p:custDataLst>
          </p:nvPr>
        </p:nvSpPr>
        <p:spPr>
          <a:xfrm>
            <a:off x="5989639" y="2339121"/>
            <a:ext cx="712787" cy="712788"/>
          </a:xfrm>
          <a:prstGeom prst="ellipse">
            <a:avLst/>
          </a:prstGeom>
          <a:solidFill>
            <a:srgbClr val="0070C0"/>
          </a:solidFill>
          <a:ln w="25400" cap="flat" cmpd="sng" algn="ctr">
            <a:noFill/>
            <a:prstDash val="solid"/>
            <a:headEnd type="none" w="med" len="med"/>
            <a:tailEnd type="none" w="med" len="med"/>
          </a:ln>
          <a:effectLst/>
        </p:spPr>
        <p:txBody>
          <a:bodyPr/>
          <a:lstStyle>
            <a:lvl1pPr marL="233363" indent="-233363">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7" name="MH_Other_6">
            <a:extLst>
              <a:ext uri="{FF2B5EF4-FFF2-40B4-BE49-F238E27FC236}">
                <a16:creationId xmlns:a16="http://schemas.microsoft.com/office/drawing/2014/main" id="{E7F5F069-8036-4E6E-8258-BE824CB868CC}"/>
              </a:ext>
            </a:extLst>
          </p:cNvPr>
          <p:cNvSpPr>
            <a:spLocks noChangeArrowheads="1"/>
          </p:cNvSpPr>
          <p:nvPr>
            <p:custDataLst>
              <p:tags r:id="rId6"/>
            </p:custDataLst>
          </p:nvPr>
        </p:nvSpPr>
        <p:spPr bwMode="auto">
          <a:xfrm>
            <a:off x="6702425" y="2928085"/>
            <a:ext cx="712788" cy="712787"/>
          </a:xfrm>
          <a:prstGeom prst="ellipse">
            <a:avLst/>
          </a:prstGeom>
          <a:solidFill>
            <a:srgbClr val="0070C0"/>
          </a:solidFill>
          <a:ln>
            <a:noFill/>
          </a:ln>
          <a:extLst/>
        </p:spPr>
        <p:txBody>
          <a:bodyPr/>
          <a:lstStyle>
            <a:lvl1pPr marL="233363" indent="-233363">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8" name="MH_Other_7">
            <a:extLst>
              <a:ext uri="{FF2B5EF4-FFF2-40B4-BE49-F238E27FC236}">
                <a16:creationId xmlns:a16="http://schemas.microsoft.com/office/drawing/2014/main" id="{240D2371-7D17-4345-BB12-75103C5C0A9E}"/>
              </a:ext>
            </a:extLst>
          </p:cNvPr>
          <p:cNvSpPr/>
          <p:nvPr>
            <p:custDataLst>
              <p:tags r:id="rId7"/>
            </p:custDataLst>
          </p:nvPr>
        </p:nvSpPr>
        <p:spPr>
          <a:xfrm>
            <a:off x="7299325" y="3547209"/>
            <a:ext cx="712788" cy="711200"/>
          </a:xfrm>
          <a:prstGeom prst="ellipse">
            <a:avLst/>
          </a:prstGeom>
          <a:solidFill>
            <a:srgbClr val="0070C0"/>
          </a:solidFill>
          <a:ln w="25400" cap="flat" cmpd="sng" algn="ctr">
            <a:noFill/>
            <a:prstDash val="solid"/>
            <a:headEnd type="none" w="med" len="med"/>
            <a:tailEnd type="none" w="med" len="med"/>
          </a:ln>
          <a:effectLst/>
        </p:spPr>
        <p:txBody>
          <a:bodyPr/>
          <a:lstStyle>
            <a:lvl1pPr marL="233363" indent="-233363">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9" name="MH_Other_8">
            <a:extLst>
              <a:ext uri="{FF2B5EF4-FFF2-40B4-BE49-F238E27FC236}">
                <a16:creationId xmlns:a16="http://schemas.microsoft.com/office/drawing/2014/main" id="{9E723858-1E6C-4F39-9CAC-12277FC8FC4E}"/>
              </a:ext>
            </a:extLst>
          </p:cNvPr>
          <p:cNvSpPr>
            <a:spLocks noChangeArrowheads="1"/>
          </p:cNvSpPr>
          <p:nvPr>
            <p:custDataLst>
              <p:tags r:id="rId8"/>
            </p:custDataLst>
          </p:nvPr>
        </p:nvSpPr>
        <p:spPr bwMode="auto">
          <a:xfrm>
            <a:off x="7415213" y="4306033"/>
            <a:ext cx="711200" cy="711200"/>
          </a:xfrm>
          <a:prstGeom prst="ellipse">
            <a:avLst/>
          </a:prstGeom>
          <a:solidFill>
            <a:srgbClr val="0070C0"/>
          </a:solidFill>
          <a:ln>
            <a:noFill/>
          </a:ln>
          <a:extLst/>
        </p:spPr>
        <p:txBody>
          <a:bodyPr/>
          <a:lstStyle>
            <a:lvl1pPr marL="233363" indent="-233363">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10" name="MH_Other_9">
            <a:extLst>
              <a:ext uri="{FF2B5EF4-FFF2-40B4-BE49-F238E27FC236}">
                <a16:creationId xmlns:a16="http://schemas.microsoft.com/office/drawing/2014/main" id="{C8FDC3F5-8176-4B62-AEAC-AEF2D5D8A00C}"/>
              </a:ext>
            </a:extLst>
          </p:cNvPr>
          <p:cNvSpPr>
            <a:spLocks/>
          </p:cNvSpPr>
          <p:nvPr>
            <p:custDataLst>
              <p:tags r:id="rId9"/>
            </p:custDataLst>
          </p:nvPr>
        </p:nvSpPr>
        <p:spPr bwMode="auto">
          <a:xfrm>
            <a:off x="4506914" y="4330701"/>
            <a:ext cx="458787" cy="385763"/>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1" name="MH_Other_10">
            <a:extLst>
              <a:ext uri="{FF2B5EF4-FFF2-40B4-BE49-F238E27FC236}">
                <a16:creationId xmlns:a16="http://schemas.microsoft.com/office/drawing/2014/main" id="{A27D0DB8-0603-4BEC-9CEC-BA9D58617376}"/>
              </a:ext>
            </a:extLst>
          </p:cNvPr>
          <p:cNvSpPr>
            <a:spLocks/>
          </p:cNvSpPr>
          <p:nvPr>
            <p:custDataLst>
              <p:tags r:id="rId10"/>
            </p:custDataLst>
          </p:nvPr>
        </p:nvSpPr>
        <p:spPr bwMode="auto">
          <a:xfrm>
            <a:off x="5408614" y="2868613"/>
            <a:ext cx="288925" cy="323850"/>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2" name="MH_Other_11">
            <a:extLst>
              <a:ext uri="{FF2B5EF4-FFF2-40B4-BE49-F238E27FC236}">
                <a16:creationId xmlns:a16="http://schemas.microsoft.com/office/drawing/2014/main" id="{3A426E5F-C6F4-4350-9812-8EAEB3452270}"/>
              </a:ext>
            </a:extLst>
          </p:cNvPr>
          <p:cNvSpPr>
            <a:spLocks/>
          </p:cNvSpPr>
          <p:nvPr>
            <p:custDataLst>
              <p:tags r:id="rId11"/>
            </p:custDataLst>
          </p:nvPr>
        </p:nvSpPr>
        <p:spPr bwMode="auto">
          <a:xfrm>
            <a:off x="6869114" y="2990851"/>
            <a:ext cx="414337" cy="35242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3" name="MH_Other_12">
            <a:extLst>
              <a:ext uri="{FF2B5EF4-FFF2-40B4-BE49-F238E27FC236}">
                <a16:creationId xmlns:a16="http://schemas.microsoft.com/office/drawing/2014/main" id="{1751C248-1921-4B34-83CB-18E5828D2277}"/>
              </a:ext>
            </a:extLst>
          </p:cNvPr>
          <p:cNvSpPr>
            <a:spLocks noChangeArrowheads="1"/>
          </p:cNvSpPr>
          <p:nvPr>
            <p:custDataLst>
              <p:tags r:id="rId12"/>
            </p:custDataLst>
          </p:nvPr>
        </p:nvSpPr>
        <p:spPr bwMode="auto">
          <a:xfrm>
            <a:off x="7569201" y="4546600"/>
            <a:ext cx="403225" cy="323850"/>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4" name="MH_SubTitle_4">
            <a:extLst>
              <a:ext uri="{FF2B5EF4-FFF2-40B4-BE49-F238E27FC236}">
                <a16:creationId xmlns:a16="http://schemas.microsoft.com/office/drawing/2014/main" id="{773BDA29-09BE-495A-A576-BBA289E1BC8A}"/>
              </a:ext>
            </a:extLst>
          </p:cNvPr>
          <p:cNvSpPr txBox="1">
            <a:spLocks noChangeArrowheads="1"/>
          </p:cNvSpPr>
          <p:nvPr>
            <p:custDataLst>
              <p:tags r:id="rId13"/>
            </p:custDataLst>
          </p:nvPr>
        </p:nvSpPr>
        <p:spPr bwMode="auto">
          <a:xfrm>
            <a:off x="8259764" y="4248150"/>
            <a:ext cx="261937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100" dirty="0">
                <a:latin typeface="微软雅黑" panose="020B0503020204020204" pitchFamily="34" charset="-122"/>
                <a:ea typeface="微软雅黑" panose="020B0503020204020204" pitchFamily="34" charset="-122"/>
              </a:rPr>
              <a:t>员工借款无论金额多少，都须由各领导签字批准后，并用借支单借款。如若特殊情况，也要经各领导先口头同意，方可借款，后再补签。</a:t>
            </a:r>
            <a:endParaRPr lang="zh-CN" altLang="en-US" sz="1100" dirty="0">
              <a:solidFill>
                <a:srgbClr val="5F5F5F">
                  <a:lumMod val="50000"/>
                </a:srgbClr>
              </a:solidFill>
              <a:latin typeface="微软雅黑" panose="020B0503020204020204" pitchFamily="34" charset="-122"/>
              <a:ea typeface="微软雅黑" panose="020B0503020204020204" pitchFamily="34" charset="-122"/>
            </a:endParaRPr>
          </a:p>
        </p:txBody>
      </p:sp>
      <p:sp>
        <p:nvSpPr>
          <p:cNvPr id="15" name="MH_SubTitle_1">
            <a:extLst>
              <a:ext uri="{FF2B5EF4-FFF2-40B4-BE49-F238E27FC236}">
                <a16:creationId xmlns:a16="http://schemas.microsoft.com/office/drawing/2014/main" id="{1D027E5A-3DC4-4C79-A003-26E410EDB265}"/>
              </a:ext>
            </a:extLst>
          </p:cNvPr>
          <p:cNvSpPr txBox="1">
            <a:spLocks noChangeArrowheads="1"/>
          </p:cNvSpPr>
          <p:nvPr>
            <p:custDataLst>
              <p:tags r:id="rId14"/>
            </p:custDataLst>
          </p:nvPr>
        </p:nvSpPr>
        <p:spPr bwMode="auto">
          <a:xfrm>
            <a:off x="1580322" y="4352926"/>
            <a:ext cx="282492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100" dirty="0">
                <a:latin typeface="微软雅黑" panose="020B0503020204020204" pitchFamily="34" charset="-122"/>
                <a:ea typeface="微软雅黑" panose="020B0503020204020204" pitchFamily="34" charset="-122"/>
              </a:rPr>
              <a:t>每日做好日常的现金盘存工作，日清日结、这样一来，问题便不会留到隔日，及时发现，及时改正。做到账款相符、账实相符。</a:t>
            </a:r>
            <a:br>
              <a:rPr lang="zh-CN" altLang="en-US" sz="1100" dirty="0">
                <a:latin typeface="微软雅黑" panose="020B0503020204020204" pitchFamily="34" charset="-122"/>
                <a:ea typeface="微软雅黑" panose="020B0503020204020204" pitchFamily="34" charset="-122"/>
              </a:rPr>
            </a:br>
            <a:endParaRPr lang="zh-CN" altLang="en-US" sz="1100" dirty="0">
              <a:solidFill>
                <a:srgbClr val="5F5F5F">
                  <a:lumMod val="50000"/>
                </a:srgbClr>
              </a:solidFill>
              <a:latin typeface="微软雅黑" panose="020B0503020204020204" pitchFamily="34" charset="-122"/>
              <a:ea typeface="微软雅黑" panose="020B0503020204020204" pitchFamily="34" charset="-122"/>
            </a:endParaRPr>
          </a:p>
        </p:txBody>
      </p:sp>
      <p:sp>
        <p:nvSpPr>
          <p:cNvPr id="16" name="MH_SubTitle_3">
            <a:extLst>
              <a:ext uri="{FF2B5EF4-FFF2-40B4-BE49-F238E27FC236}">
                <a16:creationId xmlns:a16="http://schemas.microsoft.com/office/drawing/2014/main" id="{A41031E3-37B1-4306-BAE3-F5D2AA9D0301}"/>
              </a:ext>
            </a:extLst>
          </p:cNvPr>
          <p:cNvSpPr txBox="1">
            <a:spLocks noChangeArrowheads="1"/>
          </p:cNvSpPr>
          <p:nvPr>
            <p:custDataLst>
              <p:tags r:id="rId15"/>
            </p:custDataLst>
          </p:nvPr>
        </p:nvSpPr>
        <p:spPr bwMode="auto">
          <a:xfrm>
            <a:off x="7440614" y="2282826"/>
            <a:ext cx="21819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100" dirty="0">
                <a:latin typeface="微软雅黑" panose="020B0503020204020204" pitchFamily="34" charset="-122"/>
                <a:ea typeface="微软雅黑" panose="020B0503020204020204" pitchFamily="34" charset="-122"/>
              </a:rPr>
              <a:t>现金一经付清，原始凭证及时收回；多付或少付金额，由责任人负责。</a:t>
            </a:r>
            <a:br>
              <a:rPr lang="zh-CN" altLang="en-US" sz="1100" dirty="0">
                <a:latin typeface="微软雅黑" panose="020B0503020204020204" pitchFamily="34" charset="-122"/>
                <a:ea typeface="微软雅黑" panose="020B0503020204020204" pitchFamily="34" charset="-122"/>
              </a:rPr>
            </a:br>
            <a:endParaRPr lang="zh-CN" altLang="en-US" sz="1100" dirty="0">
              <a:solidFill>
                <a:srgbClr val="5F5F5F">
                  <a:lumMod val="50000"/>
                </a:srgbClr>
              </a:solidFill>
              <a:latin typeface="微软雅黑" panose="020B0503020204020204" pitchFamily="34" charset="-122"/>
              <a:ea typeface="微软雅黑" panose="020B0503020204020204" pitchFamily="34" charset="-122"/>
            </a:endParaRPr>
          </a:p>
        </p:txBody>
      </p:sp>
      <p:sp>
        <p:nvSpPr>
          <p:cNvPr id="17" name="MH_SubTitle_2">
            <a:extLst>
              <a:ext uri="{FF2B5EF4-FFF2-40B4-BE49-F238E27FC236}">
                <a16:creationId xmlns:a16="http://schemas.microsoft.com/office/drawing/2014/main" id="{A67D76E9-0D1F-4123-950B-17E3BE98CA00}"/>
              </a:ext>
            </a:extLst>
          </p:cNvPr>
          <p:cNvSpPr txBox="1">
            <a:spLocks noChangeArrowheads="1"/>
          </p:cNvSpPr>
          <p:nvPr>
            <p:custDataLst>
              <p:tags r:id="rId16"/>
            </p:custDataLst>
          </p:nvPr>
        </p:nvSpPr>
        <p:spPr bwMode="auto">
          <a:xfrm>
            <a:off x="3365500" y="2139950"/>
            <a:ext cx="181133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ct val="130000"/>
              </a:lnSpc>
              <a:defRPr/>
            </a:pPr>
            <a:r>
              <a:rPr lang="zh-CN" altLang="en-US" sz="1100" dirty="0">
                <a:latin typeface="微软雅黑" panose="020B0503020204020204" pitchFamily="34" charset="-122"/>
                <a:ea typeface="微软雅黑" panose="020B0503020204020204" pitchFamily="34" charset="-122"/>
              </a:rPr>
              <a:t>现金收付的，要当面点清金额，并注意票面的真伪。若收到假币，由责任人负责。</a:t>
            </a:r>
            <a:endParaRPr lang="zh-CN" altLang="en-US" sz="1100" dirty="0">
              <a:solidFill>
                <a:srgbClr val="5F5F5F">
                  <a:lumMod val="50000"/>
                </a:srgbClr>
              </a:solidFill>
              <a:latin typeface="微软雅黑" panose="020B0503020204020204" pitchFamily="34" charset="-122"/>
              <a:ea typeface="微软雅黑" panose="020B0503020204020204" pitchFamily="34" charset="-122"/>
            </a:endParaRPr>
          </a:p>
        </p:txBody>
      </p:sp>
      <p:sp>
        <p:nvSpPr>
          <p:cNvPr id="18" name="标题 1">
            <a:extLst>
              <a:ext uri="{FF2B5EF4-FFF2-40B4-BE49-F238E27FC236}">
                <a16:creationId xmlns:a16="http://schemas.microsoft.com/office/drawing/2014/main" id="{37843841-D184-4D9B-82BC-3FFEDAA4C4B7}"/>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出纳工作细则</a:t>
            </a:r>
          </a:p>
        </p:txBody>
      </p:sp>
      <p:cxnSp>
        <p:nvCxnSpPr>
          <p:cNvPr id="19" name="直接连接符 18">
            <a:extLst>
              <a:ext uri="{FF2B5EF4-FFF2-40B4-BE49-F238E27FC236}">
                <a16:creationId xmlns:a16="http://schemas.microsoft.com/office/drawing/2014/main" id="{D386AAF4-7252-4291-A909-9FE21770C159}"/>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矩形 19">
            <a:extLst>
              <a:ext uri="{FF2B5EF4-FFF2-40B4-BE49-F238E27FC236}">
                <a16:creationId xmlns:a16="http://schemas.microsoft.com/office/drawing/2014/main" id="{B81D1AF4-C15A-44A0-AB39-9E44E39815E7}"/>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19510922"/>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MH_Desc_1">
            <a:extLst>
              <a:ext uri="{FF2B5EF4-FFF2-40B4-BE49-F238E27FC236}">
                <a16:creationId xmlns:a16="http://schemas.microsoft.com/office/drawing/2014/main" id="{DD2446B2-FB2F-413B-8F3E-10FCAB8DA49A}"/>
              </a:ext>
            </a:extLst>
          </p:cNvPr>
          <p:cNvSpPr/>
          <p:nvPr>
            <p:custDataLst>
              <p:tags r:id="rId1"/>
            </p:custDataLst>
          </p:nvPr>
        </p:nvSpPr>
        <p:spPr bwMode="auto">
          <a:xfrm>
            <a:off x="8129116" y="2330711"/>
            <a:ext cx="2931635" cy="3889218"/>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Autofit/>
          </a:bodyPr>
          <a:lstStyle/>
          <a:p>
            <a:pPr>
              <a:lnSpc>
                <a:spcPct val="110000"/>
              </a:lnSpc>
              <a:spcBef>
                <a:spcPct val="60000"/>
              </a:spcBef>
              <a:buFont typeface="Wingdings" panose="05000000000000000000" pitchFamily="2" charset="2"/>
              <a:buNone/>
            </a:pPr>
            <a:r>
              <a:rPr lang="zh-CN" altLang="en-US" sz="1600" dirty="0">
                <a:solidFill>
                  <a:srgbClr val="000000"/>
                </a:solidFill>
                <a:latin typeface="微软雅黑" panose="020B0503020204020204" pitchFamily="34" charset="-122"/>
                <a:ea typeface="微软雅黑" panose="020B0503020204020204" pitchFamily="34" charset="-122"/>
              </a:rPr>
              <a:t>负责各部门报销费用支出和员工借款工作。坚持财务手续，严格审核，对不符手续的凭证拒付、拒收</a:t>
            </a:r>
            <a:r>
              <a:rPr lang="en-US" altLang="zh-CN" sz="1600" dirty="0">
                <a:solidFill>
                  <a:srgbClr val="000000"/>
                </a:solidFill>
                <a:latin typeface="微软雅黑" panose="020B0503020204020204" pitchFamily="34" charset="-122"/>
                <a:ea typeface="微软雅黑" panose="020B0503020204020204" pitchFamily="34" charset="-122"/>
              </a:rPr>
              <a:t>.</a:t>
            </a:r>
            <a:r>
              <a:rPr lang="zh-CN" altLang="en-US" sz="1600" dirty="0">
                <a:solidFill>
                  <a:srgbClr val="000000"/>
                </a:solidFill>
                <a:latin typeface="微软雅黑" panose="020B0503020204020204" pitchFamily="34" charset="-122"/>
                <a:ea typeface="微软雅黑" panose="020B0503020204020204" pitchFamily="34" charset="-122"/>
              </a:rPr>
              <a:t>按公司规定开气贸发票时核对客户轻卡车系是否交够三万，</a:t>
            </a:r>
            <a:r>
              <a:rPr lang="en-US" altLang="zh-CN" sz="1600" dirty="0">
                <a:solidFill>
                  <a:srgbClr val="000000"/>
                </a:solidFill>
                <a:latin typeface="微软雅黑" panose="020B0503020204020204" pitchFamily="34" charset="-122"/>
                <a:ea typeface="微软雅黑" panose="020B0503020204020204" pitchFamily="34" charset="-122"/>
              </a:rPr>
              <a:t>SUV</a:t>
            </a:r>
            <a:r>
              <a:rPr lang="zh-CN" altLang="en-US" sz="1600" dirty="0">
                <a:solidFill>
                  <a:srgbClr val="000000"/>
                </a:solidFill>
                <a:latin typeface="微软雅黑" panose="020B0503020204020204" pitchFamily="34" charset="-122"/>
                <a:ea typeface="微软雅黑" panose="020B0503020204020204" pitchFamily="34" charset="-122"/>
              </a:rPr>
              <a:t>车系是否交够五万，否者不予开票，开票时，认真专注，审核票面信息填写无误时再打印发票，确保票面的准确性。 员工工资的发放。</a:t>
            </a:r>
            <a:r>
              <a:rPr lang="zh-CN" altLang="en-US" sz="1600" dirty="0">
                <a:latin typeface="微软雅黑" panose="020B0503020204020204" pitchFamily="34" charset="-122"/>
                <a:ea typeface="微软雅黑" panose="020B0503020204020204" pitchFamily="34" charset="-122"/>
              </a:rPr>
              <a:t> </a:t>
            </a:r>
          </a:p>
          <a:p>
            <a:pPr algn="just">
              <a:lnSpc>
                <a:spcPct val="150000"/>
              </a:lnSpc>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just">
              <a:lnSpc>
                <a:spcPct val="150000"/>
              </a:lnSpc>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just">
              <a:lnSpc>
                <a:spcPct val="150000"/>
              </a:lnSpc>
              <a:defRPr/>
            </a:pPr>
            <a:endParaRPr lang="en-US" altLang="zh-CN" sz="1600" dirty="0">
              <a:solidFill>
                <a:schemeClr val="tx1"/>
              </a:solidFill>
              <a:latin typeface="微软雅黑" panose="020B0503020204020204" pitchFamily="34" charset="-122"/>
              <a:ea typeface="微软雅黑" panose="020B0503020204020204" pitchFamily="34" charset="-122"/>
            </a:endParaRPr>
          </a:p>
          <a:p>
            <a:pPr algn="just">
              <a:lnSpc>
                <a:spcPct val="150000"/>
              </a:lnSpc>
              <a:defRPr/>
            </a:pPr>
            <a:endParaRPr lang="en-US" altLang="zh-CN" sz="1600" dirty="0">
              <a:solidFill>
                <a:schemeClr val="tx1"/>
              </a:solidFill>
              <a:latin typeface="微软雅黑" panose="020B0503020204020204" pitchFamily="34" charset="-122"/>
              <a:ea typeface="微软雅黑" panose="020B0503020204020204" pitchFamily="34" charset="-122"/>
            </a:endParaRPr>
          </a:p>
        </p:txBody>
      </p:sp>
      <p:sp>
        <p:nvSpPr>
          <p:cNvPr id="16" name="标题 1">
            <a:extLst>
              <a:ext uri="{FF2B5EF4-FFF2-40B4-BE49-F238E27FC236}">
                <a16:creationId xmlns:a16="http://schemas.microsoft.com/office/drawing/2014/main" id="{E5D2ADF4-93C2-48A5-93FA-BF7E3595626A}"/>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出纳工作细则</a:t>
            </a:r>
          </a:p>
        </p:txBody>
      </p:sp>
      <p:cxnSp>
        <p:nvCxnSpPr>
          <p:cNvPr id="17" name="直接连接符 16">
            <a:extLst>
              <a:ext uri="{FF2B5EF4-FFF2-40B4-BE49-F238E27FC236}">
                <a16:creationId xmlns:a16="http://schemas.microsoft.com/office/drawing/2014/main" id="{3A1CAFCB-77DA-45BF-981F-5A6C91D74B44}"/>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id="{1B5CC087-0ED2-4B2A-9149-1036674996F0}"/>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3" descr="真假100元">
            <a:extLst>
              <a:ext uri="{FF2B5EF4-FFF2-40B4-BE49-F238E27FC236}">
                <a16:creationId xmlns:a16="http://schemas.microsoft.com/office/drawing/2014/main" id="{02A61F1E-CFDF-45CB-8542-F24D79FCBA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216877" y="1326798"/>
            <a:ext cx="7777163" cy="50752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9450247"/>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a:extLst>
              <a:ext uri="{FF2B5EF4-FFF2-40B4-BE49-F238E27FC236}">
                <a16:creationId xmlns:a16="http://schemas.microsoft.com/office/drawing/2014/main" id="{1E48A8E9-9A37-418C-AEE8-21A4A1874341}"/>
              </a:ext>
            </a:extLst>
          </p:cNvPr>
          <p:cNvSpPr/>
          <p:nvPr>
            <p:custDataLst>
              <p:tags r:id="rId1"/>
            </p:custDataLst>
          </p:nvPr>
        </p:nvSpPr>
        <p:spPr>
          <a:xfrm>
            <a:off x="5792467" y="3145816"/>
            <a:ext cx="2365998" cy="2329354"/>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chemeClr val="bg1">
                  <a:lumMod val="95000"/>
                </a:schemeClr>
              </a:gs>
              <a:gs pos="68000">
                <a:sysClr val="window" lastClr="FFFFFF">
                  <a:lumMod val="95000"/>
                  <a:shade val="100000"/>
                  <a:satMod val="115000"/>
                </a:sysClr>
              </a:gs>
            </a:gsLst>
            <a:lin ang="16200000" scaled="1"/>
            <a:tileRect/>
          </a:gradFill>
          <a:ln w="38100" cap="flat" cmpd="sng" algn="ctr">
            <a:noFill/>
            <a:prstDash val="solid"/>
          </a:ln>
          <a:effectLst>
            <a:outerShdw blurRad="50800" dist="38100" dir="10800000" algn="r" rotWithShape="0">
              <a:prstClr val="black">
                <a:alpha val="40000"/>
              </a:prstClr>
            </a:outerShdw>
          </a:effectLst>
          <a:scene3d>
            <a:camera prst="orthographicFront">
              <a:rot lat="0" lon="0" rev="0"/>
            </a:camera>
            <a:lightRig rig="glow" dir="t">
              <a:rot lat="0" lon="0" rev="4800000"/>
            </a:lightRig>
          </a:scene3d>
          <a:sp3d prstMaterial="matte">
            <a:bevelT w="127000" h="19050"/>
          </a:sp3d>
        </p:spPr>
        <p:txBody>
          <a:bodyPr spcFirstLastPara="0" vert="horz" wrap="square" lIns="501445" tIns="575655" rIns="501445" bIns="614746" numCol="1" spcCol="1270" anchor="ctr" anchorCtr="0">
            <a:noAutofit/>
          </a:bodyPr>
          <a:lstStyle/>
          <a:p>
            <a:pPr algn="ctr" defTabSz="1822450">
              <a:lnSpc>
                <a:spcPct val="90000"/>
              </a:lnSpc>
              <a:spcBef>
                <a:spcPct val="0"/>
              </a:spcBef>
              <a:spcAft>
                <a:spcPct val="35000"/>
              </a:spcAft>
            </a:pPr>
            <a:endParaRPr lang="en-US" sz="4100" dirty="0">
              <a:solidFill>
                <a:sysClr val="window" lastClr="FFFFFF"/>
              </a:solidFill>
              <a:latin typeface="Calibri"/>
            </a:endParaRPr>
          </a:p>
        </p:txBody>
      </p:sp>
      <p:sp>
        <p:nvSpPr>
          <p:cNvPr id="3" name="MH_SubTitle_3">
            <a:extLst>
              <a:ext uri="{FF2B5EF4-FFF2-40B4-BE49-F238E27FC236}">
                <a16:creationId xmlns:a16="http://schemas.microsoft.com/office/drawing/2014/main" id="{9CB1E901-CDCC-4CD1-B6F1-5847CCC33529}"/>
              </a:ext>
            </a:extLst>
          </p:cNvPr>
          <p:cNvSpPr/>
          <p:nvPr>
            <p:custDataLst>
              <p:tags r:id="rId2"/>
            </p:custDataLst>
          </p:nvPr>
        </p:nvSpPr>
        <p:spPr>
          <a:xfrm>
            <a:off x="6231464" y="3587417"/>
            <a:ext cx="1486158" cy="1463141"/>
          </a:xfrm>
          <a:prstGeom prst="ellipse">
            <a:avLst/>
          </a:prstGeom>
          <a:solidFill>
            <a:srgbClr val="FAFAFA"/>
          </a:solidFill>
          <a:ln w="120650" cap="flat" cmpd="sng" algn="ctr">
            <a:solidFill>
              <a:srgbClr val="2474BA"/>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lnSpcReduction="10000"/>
          </a:bodyPr>
          <a:lstStyle/>
          <a:p>
            <a:pPr algn="ctr"/>
            <a:r>
              <a:rPr lang="zh-CN" altLang="en-US" kern="0" dirty="0">
                <a:ln w="18415" cmpd="sng">
                  <a:noFill/>
                  <a:prstDash val="solid"/>
                </a:ln>
                <a:solidFill>
                  <a:schemeClr val="accent1">
                    <a:lumMod val="75000"/>
                  </a:schemeClr>
                </a:solidFill>
                <a:cs typeface="Times New Roman" pitchFamily="18" charset="0"/>
              </a:rPr>
              <a:t>银行帐处理</a:t>
            </a:r>
            <a:endParaRPr lang="en-US" altLang="zh-CN" kern="0" dirty="0">
              <a:ln w="18415" cmpd="sng">
                <a:noFill/>
                <a:prstDash val="solid"/>
              </a:ln>
              <a:solidFill>
                <a:schemeClr val="accent1">
                  <a:lumMod val="75000"/>
                </a:schemeClr>
              </a:solidFill>
              <a:cs typeface="Times New Roman" pitchFamily="18" charset="0"/>
            </a:endParaRPr>
          </a:p>
          <a:p>
            <a:pPr algn="ctr"/>
            <a:r>
              <a:rPr lang="en-US" altLang="zh-CN" kern="0" dirty="0">
                <a:ln w="18415" cmpd="sng">
                  <a:noFill/>
                  <a:prstDash val="solid"/>
                </a:ln>
                <a:solidFill>
                  <a:schemeClr val="accent1">
                    <a:lumMod val="75000"/>
                  </a:schemeClr>
                </a:solidFill>
                <a:cs typeface="Times New Roman" pitchFamily="18" charset="0"/>
              </a:rPr>
              <a:t> </a:t>
            </a:r>
          </a:p>
        </p:txBody>
      </p:sp>
      <p:sp>
        <p:nvSpPr>
          <p:cNvPr id="4" name="MH_Other_2">
            <a:extLst>
              <a:ext uri="{FF2B5EF4-FFF2-40B4-BE49-F238E27FC236}">
                <a16:creationId xmlns:a16="http://schemas.microsoft.com/office/drawing/2014/main" id="{D6E061BD-AA93-423A-9787-ED6CC472CBF5}"/>
              </a:ext>
            </a:extLst>
          </p:cNvPr>
          <p:cNvSpPr/>
          <p:nvPr>
            <p:custDataLst>
              <p:tags r:id="rId3"/>
            </p:custDataLst>
          </p:nvPr>
        </p:nvSpPr>
        <p:spPr>
          <a:xfrm>
            <a:off x="4354388" y="4397574"/>
            <a:ext cx="1795542" cy="1767733"/>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chemeClr val="bg1">
                  <a:lumMod val="95000"/>
                </a:schemeClr>
              </a:gs>
              <a:gs pos="68000">
                <a:sysClr val="window" lastClr="FFFFFF">
                  <a:lumMod val="95000"/>
                  <a:shade val="100000"/>
                  <a:satMod val="115000"/>
                </a:sysClr>
              </a:gs>
            </a:gsLst>
            <a:lin ang="16200000" scaled="1"/>
            <a:tileRect/>
          </a:gradFill>
          <a:ln w="38100" cap="flat" cmpd="sng" algn="ctr">
            <a:noFill/>
            <a:prstDash val="solid"/>
          </a:ln>
          <a:effectLst>
            <a:outerShdw blurRad="50800" dist="38100" dir="10800000" algn="r" rotWithShape="0">
              <a:prstClr val="black">
                <a:alpha val="40000"/>
              </a:prstClr>
            </a:outerShdw>
          </a:effectLst>
          <a:scene3d>
            <a:camera prst="orthographicFront">
              <a:rot lat="0" lon="0" rev="0"/>
            </a:camera>
            <a:lightRig rig="glow" dir="t">
              <a:rot lat="0" lon="0" rev="4800000"/>
            </a:lightRig>
          </a:scene3d>
          <a:sp3d prstMaterial="matte">
            <a:bevelT w="127000" h="19050"/>
          </a:sp3d>
        </p:spPr>
        <p:txBody>
          <a:bodyPr spcFirstLastPara="0" vert="horz" wrap="square" lIns="501445" tIns="575655" rIns="501445" bIns="614746" numCol="1" spcCol="1270" anchor="ctr" anchorCtr="0">
            <a:noAutofit/>
          </a:bodyPr>
          <a:lstStyle/>
          <a:p>
            <a:pPr algn="ctr" defTabSz="1822450">
              <a:lnSpc>
                <a:spcPct val="90000"/>
              </a:lnSpc>
              <a:spcBef>
                <a:spcPct val="0"/>
              </a:spcBef>
              <a:spcAft>
                <a:spcPct val="35000"/>
              </a:spcAft>
              <a:defRPr/>
            </a:pPr>
            <a:endParaRPr lang="en-US" sz="4100" dirty="0">
              <a:solidFill>
                <a:sysClr val="window" lastClr="FFFFFF"/>
              </a:solidFill>
              <a:latin typeface="Calibri"/>
            </a:endParaRPr>
          </a:p>
        </p:txBody>
      </p:sp>
      <p:sp>
        <p:nvSpPr>
          <p:cNvPr id="5" name="MH_SubTitle_4">
            <a:extLst>
              <a:ext uri="{FF2B5EF4-FFF2-40B4-BE49-F238E27FC236}">
                <a16:creationId xmlns:a16="http://schemas.microsoft.com/office/drawing/2014/main" id="{078A437D-836A-478D-86CA-3E8E78C59CAF}"/>
              </a:ext>
            </a:extLst>
          </p:cNvPr>
          <p:cNvSpPr/>
          <p:nvPr>
            <p:custDataLst>
              <p:tags r:id="rId4"/>
            </p:custDataLst>
          </p:nvPr>
        </p:nvSpPr>
        <p:spPr>
          <a:xfrm>
            <a:off x="4687543" y="4732699"/>
            <a:ext cx="1127837" cy="1110369"/>
          </a:xfrm>
          <a:prstGeom prst="ellipse">
            <a:avLst/>
          </a:prstGeom>
          <a:solidFill>
            <a:srgbClr val="FAFAFA"/>
          </a:solidFill>
          <a:ln w="101600" cap="flat" cmpd="sng" algn="ctr">
            <a:solidFill>
              <a:srgbClr val="2474BA"/>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85000" lnSpcReduction="10000"/>
          </a:bodyPr>
          <a:lstStyle/>
          <a:p>
            <a:pPr algn="ctr"/>
            <a:r>
              <a:rPr lang="zh-CN" altLang="en-US" kern="0" dirty="0">
                <a:ln w="18415" cmpd="sng">
                  <a:noFill/>
                  <a:prstDash val="solid"/>
                </a:ln>
                <a:solidFill>
                  <a:schemeClr val="accent1">
                    <a:lumMod val="75000"/>
                  </a:schemeClr>
                </a:solidFill>
                <a:cs typeface="Times New Roman" pitchFamily="18" charset="0"/>
              </a:rPr>
              <a:t>银行帐处理</a:t>
            </a:r>
            <a:endParaRPr lang="en-US" altLang="zh-CN" kern="0" dirty="0">
              <a:ln w="18415" cmpd="sng">
                <a:noFill/>
                <a:prstDash val="solid"/>
              </a:ln>
              <a:solidFill>
                <a:schemeClr val="accent1">
                  <a:lumMod val="75000"/>
                </a:schemeClr>
              </a:solidFill>
              <a:cs typeface="Times New Roman" pitchFamily="18" charset="0"/>
            </a:endParaRPr>
          </a:p>
        </p:txBody>
      </p:sp>
      <p:sp>
        <p:nvSpPr>
          <p:cNvPr id="6" name="MH_Other_3">
            <a:extLst>
              <a:ext uri="{FF2B5EF4-FFF2-40B4-BE49-F238E27FC236}">
                <a16:creationId xmlns:a16="http://schemas.microsoft.com/office/drawing/2014/main" id="{117FB760-8FB7-4B5F-9856-51FC6B37DD2D}"/>
              </a:ext>
            </a:extLst>
          </p:cNvPr>
          <p:cNvSpPr/>
          <p:nvPr>
            <p:custDataLst>
              <p:tags r:id="rId5"/>
            </p:custDataLst>
          </p:nvPr>
        </p:nvSpPr>
        <p:spPr>
          <a:xfrm rot="2431848">
            <a:off x="4320097" y="2669540"/>
            <a:ext cx="1592906" cy="1568236"/>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chemeClr val="bg1">
                  <a:lumMod val="95000"/>
                </a:schemeClr>
              </a:gs>
              <a:gs pos="68000">
                <a:sysClr val="window" lastClr="FFFFFF">
                  <a:lumMod val="95000"/>
                  <a:shade val="100000"/>
                  <a:satMod val="115000"/>
                </a:sysClr>
              </a:gs>
            </a:gsLst>
            <a:lin ang="16200000" scaled="1"/>
            <a:tileRect/>
          </a:gradFill>
          <a:ln w="38100" cap="flat" cmpd="sng" algn="ctr">
            <a:noFill/>
            <a:prstDash val="solid"/>
          </a:ln>
          <a:effectLst>
            <a:outerShdw blurRad="50800" dist="38100" dir="10800000" algn="r" rotWithShape="0">
              <a:prstClr val="black">
                <a:alpha val="40000"/>
              </a:prstClr>
            </a:outerShdw>
          </a:effectLst>
          <a:scene3d>
            <a:camera prst="orthographicFront">
              <a:rot lat="0" lon="0" rev="0"/>
            </a:camera>
            <a:lightRig rig="glow" dir="t">
              <a:rot lat="0" lon="0" rev="4800000"/>
            </a:lightRig>
          </a:scene3d>
          <a:sp3d prstMaterial="matte">
            <a:bevelT w="127000" h="19050"/>
          </a:sp3d>
        </p:spPr>
        <p:txBody>
          <a:bodyPr spcFirstLastPara="0" vert="horz" wrap="square" lIns="501445" tIns="575655" rIns="501445" bIns="614746" numCol="1" spcCol="1270" anchor="ctr" anchorCtr="0">
            <a:noAutofit/>
          </a:bodyPr>
          <a:lstStyle/>
          <a:p>
            <a:pPr algn="ctr" defTabSz="1822450">
              <a:lnSpc>
                <a:spcPct val="90000"/>
              </a:lnSpc>
              <a:spcBef>
                <a:spcPct val="0"/>
              </a:spcBef>
              <a:spcAft>
                <a:spcPct val="35000"/>
              </a:spcAft>
            </a:pPr>
            <a:endParaRPr lang="en-US" sz="4100" dirty="0">
              <a:solidFill>
                <a:sysClr val="window" lastClr="FFFFFF"/>
              </a:solidFill>
              <a:latin typeface="Calibri"/>
            </a:endParaRPr>
          </a:p>
        </p:txBody>
      </p:sp>
      <p:sp>
        <p:nvSpPr>
          <p:cNvPr id="7" name="MH_SubTitle_2">
            <a:extLst>
              <a:ext uri="{FF2B5EF4-FFF2-40B4-BE49-F238E27FC236}">
                <a16:creationId xmlns:a16="http://schemas.microsoft.com/office/drawing/2014/main" id="{7DBFE5F6-7B93-40A1-8EF9-F366C84965B2}"/>
              </a:ext>
            </a:extLst>
          </p:cNvPr>
          <p:cNvSpPr/>
          <p:nvPr>
            <p:custDataLst>
              <p:tags r:id="rId6"/>
            </p:custDataLst>
          </p:nvPr>
        </p:nvSpPr>
        <p:spPr>
          <a:xfrm>
            <a:off x="4671636" y="2953355"/>
            <a:ext cx="1000556" cy="985059"/>
          </a:xfrm>
          <a:prstGeom prst="ellipse">
            <a:avLst/>
          </a:prstGeom>
          <a:solidFill>
            <a:schemeClr val="bg1"/>
          </a:solidFill>
          <a:ln w="101600" cap="flat" cmpd="sng" algn="ctr">
            <a:solidFill>
              <a:srgbClr val="2474BA"/>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algn="ctr"/>
            <a:r>
              <a:rPr lang="zh-CN" altLang="en-US" sz="1600" kern="0" dirty="0">
                <a:ln w="18415" cmpd="sng">
                  <a:noFill/>
                  <a:prstDash val="solid"/>
                </a:ln>
                <a:solidFill>
                  <a:schemeClr val="accent1">
                    <a:lumMod val="75000"/>
                  </a:schemeClr>
                </a:solidFill>
                <a:cs typeface="Times New Roman" pitchFamily="18" charset="0"/>
              </a:rPr>
              <a:t>银行帐处理</a:t>
            </a:r>
            <a:endParaRPr lang="en-US" altLang="zh-CN" sz="1600" kern="0" dirty="0">
              <a:ln w="18415" cmpd="sng">
                <a:noFill/>
                <a:prstDash val="solid"/>
              </a:ln>
              <a:solidFill>
                <a:schemeClr val="accent1">
                  <a:lumMod val="75000"/>
                </a:schemeClr>
              </a:solidFill>
              <a:cs typeface="Times New Roman" pitchFamily="18" charset="0"/>
            </a:endParaRPr>
          </a:p>
        </p:txBody>
      </p:sp>
      <p:sp>
        <p:nvSpPr>
          <p:cNvPr id="8" name="MH_Other_4">
            <a:extLst>
              <a:ext uri="{FF2B5EF4-FFF2-40B4-BE49-F238E27FC236}">
                <a16:creationId xmlns:a16="http://schemas.microsoft.com/office/drawing/2014/main" id="{0718F423-97F8-4641-A8CF-07D70A8D0614}"/>
              </a:ext>
            </a:extLst>
          </p:cNvPr>
          <p:cNvSpPr/>
          <p:nvPr>
            <p:custDataLst>
              <p:tags r:id="rId7"/>
            </p:custDataLst>
          </p:nvPr>
        </p:nvSpPr>
        <p:spPr>
          <a:xfrm rot="2431848">
            <a:off x="5652760" y="1651265"/>
            <a:ext cx="1353844" cy="1332876"/>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chemeClr val="bg1">
                  <a:lumMod val="95000"/>
                </a:schemeClr>
              </a:gs>
              <a:gs pos="68000">
                <a:sysClr val="window" lastClr="FFFFFF">
                  <a:lumMod val="95000"/>
                  <a:shade val="100000"/>
                  <a:satMod val="115000"/>
                </a:sysClr>
              </a:gs>
            </a:gsLst>
            <a:lin ang="16200000" scaled="1"/>
            <a:tileRect/>
          </a:gradFill>
          <a:ln w="38100" cap="flat" cmpd="sng" algn="ctr">
            <a:noFill/>
            <a:prstDash val="solid"/>
          </a:ln>
          <a:effectLst>
            <a:outerShdw blurRad="50800" dist="38100" dir="10800000" algn="r" rotWithShape="0">
              <a:prstClr val="black">
                <a:alpha val="40000"/>
              </a:prstClr>
            </a:outerShdw>
          </a:effectLst>
          <a:scene3d>
            <a:camera prst="orthographicFront">
              <a:rot lat="0" lon="0" rev="0"/>
            </a:camera>
            <a:lightRig rig="glow" dir="t">
              <a:rot lat="0" lon="0" rev="4800000"/>
            </a:lightRig>
          </a:scene3d>
          <a:sp3d prstMaterial="matte">
            <a:bevelT w="127000" h="19050"/>
          </a:sp3d>
        </p:spPr>
        <p:txBody>
          <a:bodyPr spcFirstLastPara="0" vert="horz" wrap="square" lIns="501445" tIns="575655" rIns="501445" bIns="614746" numCol="1" spcCol="1270" anchor="ctr" anchorCtr="0">
            <a:noAutofit/>
          </a:bodyPr>
          <a:lstStyle/>
          <a:p>
            <a:pPr algn="ctr" defTabSz="1822450">
              <a:lnSpc>
                <a:spcPct val="90000"/>
              </a:lnSpc>
              <a:spcBef>
                <a:spcPct val="0"/>
              </a:spcBef>
              <a:spcAft>
                <a:spcPct val="35000"/>
              </a:spcAft>
            </a:pPr>
            <a:endParaRPr lang="en-US" sz="4100" dirty="0">
              <a:solidFill>
                <a:sysClr val="window" lastClr="FFFFFF"/>
              </a:solidFill>
              <a:latin typeface="Calibri"/>
            </a:endParaRPr>
          </a:p>
        </p:txBody>
      </p:sp>
      <p:sp>
        <p:nvSpPr>
          <p:cNvPr id="9" name="MH_SubTitle_1">
            <a:extLst>
              <a:ext uri="{FF2B5EF4-FFF2-40B4-BE49-F238E27FC236}">
                <a16:creationId xmlns:a16="http://schemas.microsoft.com/office/drawing/2014/main" id="{09D0CBEA-2719-4162-BD1C-B319E4B09584}"/>
              </a:ext>
            </a:extLst>
          </p:cNvPr>
          <p:cNvSpPr/>
          <p:nvPr>
            <p:custDataLst>
              <p:tags r:id="rId8"/>
            </p:custDataLst>
          </p:nvPr>
        </p:nvSpPr>
        <p:spPr>
          <a:xfrm>
            <a:off x="5900877" y="1902450"/>
            <a:ext cx="850392" cy="837221"/>
          </a:xfrm>
          <a:prstGeom prst="ellipse">
            <a:avLst/>
          </a:prstGeom>
          <a:solidFill>
            <a:srgbClr val="FAFAFA"/>
          </a:solidFill>
          <a:ln w="101600" cap="flat" cmpd="sng" algn="ctr">
            <a:solidFill>
              <a:srgbClr val="2474BA"/>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algn="ctr"/>
            <a:r>
              <a:rPr lang="zh-CN" altLang="en-US" sz="1400" kern="0" dirty="0">
                <a:ln w="18415" cmpd="sng">
                  <a:noFill/>
                  <a:prstDash val="solid"/>
                </a:ln>
                <a:solidFill>
                  <a:schemeClr val="accent1">
                    <a:lumMod val="75000"/>
                  </a:schemeClr>
                </a:solidFill>
                <a:cs typeface="Times New Roman" pitchFamily="18" charset="0"/>
              </a:rPr>
              <a:t>银行帐处理</a:t>
            </a:r>
            <a:endParaRPr lang="en-US" altLang="zh-CN" sz="1400" kern="0" dirty="0">
              <a:ln w="18415" cmpd="sng">
                <a:noFill/>
                <a:prstDash val="solid"/>
              </a:ln>
              <a:solidFill>
                <a:schemeClr val="accent1">
                  <a:lumMod val="75000"/>
                </a:schemeClr>
              </a:solidFill>
              <a:cs typeface="Times New Roman" pitchFamily="18" charset="0"/>
            </a:endParaRPr>
          </a:p>
        </p:txBody>
      </p:sp>
      <p:sp>
        <p:nvSpPr>
          <p:cNvPr id="10" name="MH_Text_4">
            <a:extLst>
              <a:ext uri="{FF2B5EF4-FFF2-40B4-BE49-F238E27FC236}">
                <a16:creationId xmlns:a16="http://schemas.microsoft.com/office/drawing/2014/main" id="{C0E4BD02-E8D5-4273-91C9-C96BBBBA449A}"/>
              </a:ext>
            </a:extLst>
          </p:cNvPr>
          <p:cNvSpPr txBox="1"/>
          <p:nvPr>
            <p:custDataLst>
              <p:tags r:id="rId9"/>
            </p:custDataLst>
          </p:nvPr>
        </p:nvSpPr>
        <p:spPr>
          <a:xfrm>
            <a:off x="2304343" y="4823033"/>
            <a:ext cx="1930795" cy="1133268"/>
          </a:xfrm>
          <a:prstGeom prst="rect">
            <a:avLst/>
          </a:prstGeom>
          <a:noFill/>
        </p:spPr>
        <p:txBody>
          <a:bodyPr wrap="square" lIns="0" tIns="0" rIns="0" bIns="0" rtlCol="0" anchor="ctr" anchorCtr="0">
            <a:normAutofit/>
          </a:bodyPr>
          <a:lstStyle/>
          <a:p>
            <a:pPr algn="just">
              <a:lnSpc>
                <a:spcPct val="140000"/>
              </a:lnSpc>
              <a:defRPr/>
            </a:pPr>
            <a:r>
              <a:rPr lang="zh-CN" altLang="en-US" sz="1200" dirty="0">
                <a:solidFill>
                  <a:srgbClr val="000000"/>
                </a:solidFill>
                <a:latin typeface="微软雅黑" panose="020B0503020204020204" pitchFamily="34" charset="-122"/>
                <a:ea typeface="微软雅黑" panose="020B0503020204020204" pitchFamily="34" charset="-122"/>
              </a:rPr>
              <a:t>登记银行日记账时先分清账户，避免张冠李戴</a:t>
            </a:r>
            <a:endParaRPr lang="zh-CN" altLang="en-US" sz="1200" kern="0" dirty="0">
              <a:solidFill>
                <a:srgbClr val="2F2F2F">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a:p>
            <a:pPr lvl="0" algn="just">
              <a:lnSpc>
                <a:spcPct val="140000"/>
              </a:lnSpc>
              <a:defRPr/>
            </a:pPr>
            <a:endParaRPr lang="zh-CN" altLang="en-US" sz="1200" kern="0" dirty="0">
              <a:solidFill>
                <a:srgbClr val="2F2F2F">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MH_Text_3">
            <a:extLst>
              <a:ext uri="{FF2B5EF4-FFF2-40B4-BE49-F238E27FC236}">
                <a16:creationId xmlns:a16="http://schemas.microsoft.com/office/drawing/2014/main" id="{54024035-4C57-44D2-A6AE-6AE930783274}"/>
              </a:ext>
            </a:extLst>
          </p:cNvPr>
          <p:cNvSpPr txBox="1"/>
          <p:nvPr>
            <p:custDataLst>
              <p:tags r:id="rId10"/>
            </p:custDataLst>
          </p:nvPr>
        </p:nvSpPr>
        <p:spPr>
          <a:xfrm>
            <a:off x="8360775" y="3684337"/>
            <a:ext cx="1864975" cy="1133268"/>
          </a:xfrm>
          <a:prstGeom prst="rect">
            <a:avLst/>
          </a:prstGeom>
          <a:noFill/>
        </p:spPr>
        <p:txBody>
          <a:bodyPr wrap="square" lIns="0" tIns="0" rIns="0" bIns="0" rtlCol="0" anchor="ctr" anchorCtr="0">
            <a:noAutofit/>
          </a:bodyPr>
          <a:lstStyle/>
          <a:p>
            <a:pPr algn="just">
              <a:lnSpc>
                <a:spcPct val="140000"/>
              </a:lnSpc>
              <a:defRPr/>
            </a:pPr>
            <a:r>
              <a:rPr lang="zh-CN" altLang="en-US" sz="1200" dirty="0">
                <a:solidFill>
                  <a:srgbClr val="000000"/>
                </a:solidFill>
                <a:latin typeface="微软雅黑" panose="020B0503020204020204" pitchFamily="34" charset="-122"/>
                <a:ea typeface="微软雅黑" panose="020B0503020204020204" pitchFamily="34" charset="-122"/>
              </a:rPr>
              <a:t>每晚查明各账户的余额，汇报给各领导，以便总经理及财务经理了解公司资金运作情况，方便调度资金。</a:t>
            </a:r>
            <a:br>
              <a:rPr lang="zh-CN" altLang="en-US" sz="1200" dirty="0">
                <a:solidFill>
                  <a:srgbClr val="000000"/>
                </a:solidFill>
                <a:latin typeface="微软雅黑" panose="020B0503020204020204" pitchFamily="34" charset="-122"/>
                <a:ea typeface="微软雅黑" panose="020B0503020204020204" pitchFamily="34" charset="-122"/>
              </a:rPr>
            </a:br>
            <a:endParaRPr lang="zh-CN" altLang="en-US" sz="1200" kern="0" dirty="0">
              <a:solidFill>
                <a:srgbClr val="2F2F2F">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MH_Text_2">
            <a:extLst>
              <a:ext uri="{FF2B5EF4-FFF2-40B4-BE49-F238E27FC236}">
                <a16:creationId xmlns:a16="http://schemas.microsoft.com/office/drawing/2014/main" id="{0D467534-8CD9-4F60-A053-2C2F45A7E910}"/>
              </a:ext>
            </a:extLst>
          </p:cNvPr>
          <p:cNvSpPr txBox="1"/>
          <p:nvPr>
            <p:custDataLst>
              <p:tags r:id="rId11"/>
            </p:custDataLst>
          </p:nvPr>
        </p:nvSpPr>
        <p:spPr>
          <a:xfrm>
            <a:off x="2290059" y="2851382"/>
            <a:ext cx="1930796" cy="1133268"/>
          </a:xfrm>
          <a:prstGeom prst="rect">
            <a:avLst/>
          </a:prstGeom>
          <a:noFill/>
        </p:spPr>
        <p:txBody>
          <a:bodyPr wrap="square" lIns="0" tIns="0" rIns="0" bIns="0" rtlCol="0" anchor="ctr" anchorCtr="0">
            <a:normAutofit/>
          </a:bodyPr>
          <a:lstStyle/>
          <a:p>
            <a:pPr algn="just">
              <a:lnSpc>
                <a:spcPct val="140000"/>
              </a:lnSpc>
              <a:defRPr/>
            </a:pPr>
            <a:r>
              <a:rPr lang="zh-CN" altLang="en-US" sz="1200" dirty="0">
                <a:solidFill>
                  <a:srgbClr val="000000"/>
                </a:solidFill>
                <a:latin typeface="微软雅黑" panose="020B0503020204020204" pitchFamily="34" charset="-122"/>
                <a:ea typeface="微软雅黑" panose="020B0503020204020204" pitchFamily="34" charset="-122"/>
              </a:rPr>
              <a:t>保管好各公司的空白支票，不得随意乱放。</a:t>
            </a:r>
            <a:endParaRPr lang="zh-CN" altLang="en-US" sz="1200" kern="0" dirty="0">
              <a:solidFill>
                <a:srgbClr val="2F2F2F">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MH_Text_1">
            <a:extLst>
              <a:ext uri="{FF2B5EF4-FFF2-40B4-BE49-F238E27FC236}">
                <a16:creationId xmlns:a16="http://schemas.microsoft.com/office/drawing/2014/main" id="{64450F60-CE98-477C-B85A-975A3641F36B}"/>
              </a:ext>
            </a:extLst>
          </p:cNvPr>
          <p:cNvSpPr txBox="1"/>
          <p:nvPr>
            <p:custDataLst>
              <p:tags r:id="rId12"/>
            </p:custDataLst>
          </p:nvPr>
        </p:nvSpPr>
        <p:spPr>
          <a:xfrm>
            <a:off x="7104115" y="1695983"/>
            <a:ext cx="2954285" cy="1133268"/>
          </a:xfrm>
          <a:prstGeom prst="rect">
            <a:avLst/>
          </a:prstGeom>
          <a:noFill/>
        </p:spPr>
        <p:txBody>
          <a:bodyPr wrap="square" lIns="0" tIns="0" rIns="0" bIns="0" rtlCol="0" anchor="ctr" anchorCtr="0">
            <a:normAutofit/>
          </a:bodyPr>
          <a:lstStyle/>
          <a:p>
            <a:pPr algn="just">
              <a:lnSpc>
                <a:spcPct val="140000"/>
              </a:lnSpc>
              <a:defRPr/>
            </a:pPr>
            <a:r>
              <a:rPr lang="zh-CN" altLang="en-US" sz="1200" dirty="0">
                <a:solidFill>
                  <a:srgbClr val="000000"/>
                </a:solidFill>
                <a:latin typeface="微软雅黑" panose="020B0503020204020204" pitchFamily="34" charset="-122"/>
                <a:ea typeface="微软雅黑" panose="020B0503020204020204" pitchFamily="34" charset="-122"/>
              </a:rPr>
              <a:t>登记银行日记账时先分清账户，避免张冠李戴</a:t>
            </a:r>
            <a:endParaRPr lang="zh-CN" altLang="en-US" sz="1200" kern="0" dirty="0">
              <a:solidFill>
                <a:srgbClr val="2F2F2F">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标题 1">
            <a:extLst>
              <a:ext uri="{FF2B5EF4-FFF2-40B4-BE49-F238E27FC236}">
                <a16:creationId xmlns:a16="http://schemas.microsoft.com/office/drawing/2014/main" id="{7B15C174-F3B8-462A-852D-EA63A11A6779}"/>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报销审核</a:t>
            </a:r>
            <a:br>
              <a:rPr lang="zh-CN" altLang="en-US" dirty="0">
                <a:solidFill>
                  <a:srgbClr val="3D7488"/>
                </a:solidFill>
              </a:rPr>
            </a:br>
            <a:endParaRPr lang="zh-CN" altLang="en-US" dirty="0">
              <a:solidFill>
                <a:srgbClr val="3D7488"/>
              </a:solidFill>
            </a:endParaRPr>
          </a:p>
        </p:txBody>
      </p:sp>
      <p:cxnSp>
        <p:nvCxnSpPr>
          <p:cNvPr id="15" name="直接连接符 14">
            <a:extLst>
              <a:ext uri="{FF2B5EF4-FFF2-40B4-BE49-F238E27FC236}">
                <a16:creationId xmlns:a16="http://schemas.microsoft.com/office/drawing/2014/main" id="{E6E57087-8FF5-47BD-B61E-B251A27DB666}"/>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BAA474B8-B5FA-47A9-A5D5-C5F8C8050D49}"/>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2546930"/>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Title_1">
            <a:extLst>
              <a:ext uri="{FF2B5EF4-FFF2-40B4-BE49-F238E27FC236}">
                <a16:creationId xmlns:a16="http://schemas.microsoft.com/office/drawing/2014/main" id="{9BF77B6A-3AEB-4A74-9DBC-BCDACE53BFB7}"/>
              </a:ext>
            </a:extLst>
          </p:cNvPr>
          <p:cNvSpPr/>
          <p:nvPr>
            <p:custDataLst>
              <p:tags r:id="rId1"/>
            </p:custDataLst>
          </p:nvPr>
        </p:nvSpPr>
        <p:spPr>
          <a:xfrm>
            <a:off x="4748071" y="2394579"/>
            <a:ext cx="2695858" cy="2695858"/>
          </a:xfrm>
          <a:prstGeom prst="donut">
            <a:avLst>
              <a:gd name="adj" fmla="val 8835"/>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800" b="1" dirty="0">
                <a:gradFill>
                  <a:gsLst>
                    <a:gs pos="0">
                      <a:schemeClr val="accent1"/>
                    </a:gs>
                    <a:gs pos="100000">
                      <a:schemeClr val="accent2"/>
                    </a:gs>
                  </a:gsLst>
                  <a:lin ang="5400000" scaled="0"/>
                </a:gradFill>
              </a:rPr>
              <a:t>报销审核</a:t>
            </a:r>
          </a:p>
        </p:txBody>
      </p:sp>
      <p:sp>
        <p:nvSpPr>
          <p:cNvPr id="3" name="MH_Other_1">
            <a:extLst>
              <a:ext uri="{FF2B5EF4-FFF2-40B4-BE49-F238E27FC236}">
                <a16:creationId xmlns:a16="http://schemas.microsoft.com/office/drawing/2014/main" id="{C508A8F5-3E3D-4EFE-B6B5-C796A34C1077}"/>
              </a:ext>
            </a:extLst>
          </p:cNvPr>
          <p:cNvSpPr/>
          <p:nvPr>
            <p:custDataLst>
              <p:tags r:id="rId2"/>
            </p:custDataLst>
          </p:nvPr>
        </p:nvSpPr>
        <p:spPr>
          <a:xfrm rot="16200000">
            <a:off x="4653758" y="3531395"/>
            <a:ext cx="420687" cy="422275"/>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4" name="MH_Other_2">
            <a:extLst>
              <a:ext uri="{FF2B5EF4-FFF2-40B4-BE49-F238E27FC236}">
                <a16:creationId xmlns:a16="http://schemas.microsoft.com/office/drawing/2014/main" id="{4CCFCBF8-81FD-4CB6-8FED-79E5896F804D}"/>
              </a:ext>
            </a:extLst>
          </p:cNvPr>
          <p:cNvSpPr/>
          <p:nvPr>
            <p:custDataLst>
              <p:tags r:id="rId3"/>
            </p:custDataLst>
          </p:nvPr>
        </p:nvSpPr>
        <p:spPr>
          <a:xfrm rot="19800000">
            <a:off x="5268914" y="24653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5" name="MH_Other_3">
            <a:extLst>
              <a:ext uri="{FF2B5EF4-FFF2-40B4-BE49-F238E27FC236}">
                <a16:creationId xmlns:a16="http://schemas.microsoft.com/office/drawing/2014/main" id="{2073089C-BA29-4BCA-9785-AF7CEE96EEF4}"/>
              </a:ext>
            </a:extLst>
          </p:cNvPr>
          <p:cNvSpPr/>
          <p:nvPr>
            <p:custDataLst>
              <p:tags r:id="rId4"/>
            </p:custDataLst>
          </p:nvPr>
        </p:nvSpPr>
        <p:spPr>
          <a:xfrm rot="1800000">
            <a:off x="6500814" y="24653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6" name="MH_Other_4">
            <a:extLst>
              <a:ext uri="{FF2B5EF4-FFF2-40B4-BE49-F238E27FC236}">
                <a16:creationId xmlns:a16="http://schemas.microsoft.com/office/drawing/2014/main" id="{A5509932-1F11-4EB7-9255-646EC300B42A}"/>
              </a:ext>
            </a:extLst>
          </p:cNvPr>
          <p:cNvSpPr/>
          <p:nvPr>
            <p:custDataLst>
              <p:tags r:id="rId5"/>
            </p:custDataLst>
          </p:nvPr>
        </p:nvSpPr>
        <p:spPr>
          <a:xfrm rot="5400000">
            <a:off x="7117558" y="3531395"/>
            <a:ext cx="420687" cy="422275"/>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7" name="MH_Other_5">
            <a:extLst>
              <a:ext uri="{FF2B5EF4-FFF2-40B4-BE49-F238E27FC236}">
                <a16:creationId xmlns:a16="http://schemas.microsoft.com/office/drawing/2014/main" id="{A046E8BB-8B1E-4362-B11A-9FFA3EB5FA8A}"/>
              </a:ext>
            </a:extLst>
          </p:cNvPr>
          <p:cNvSpPr/>
          <p:nvPr>
            <p:custDataLst>
              <p:tags r:id="rId6"/>
            </p:custDataLst>
          </p:nvPr>
        </p:nvSpPr>
        <p:spPr>
          <a:xfrm rot="9000000">
            <a:off x="6500814" y="45989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8" name="MH_Other_6">
            <a:extLst>
              <a:ext uri="{FF2B5EF4-FFF2-40B4-BE49-F238E27FC236}">
                <a16:creationId xmlns:a16="http://schemas.microsoft.com/office/drawing/2014/main" id="{A02934D4-DD0A-46A6-B142-CD12E36023C8}"/>
              </a:ext>
            </a:extLst>
          </p:cNvPr>
          <p:cNvSpPr/>
          <p:nvPr>
            <p:custDataLst>
              <p:tags r:id="rId7"/>
            </p:custDataLst>
          </p:nvPr>
        </p:nvSpPr>
        <p:spPr>
          <a:xfrm rot="12600000">
            <a:off x="5268914" y="45989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gradFill>
            <a:gsLst>
              <a:gs pos="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9" name="MH_SubTitle_2">
            <a:extLst>
              <a:ext uri="{FF2B5EF4-FFF2-40B4-BE49-F238E27FC236}">
                <a16:creationId xmlns:a16="http://schemas.microsoft.com/office/drawing/2014/main" id="{EB81FA51-1321-4989-87C6-33CB040011CA}"/>
              </a:ext>
            </a:extLst>
          </p:cNvPr>
          <p:cNvSpPr/>
          <p:nvPr>
            <p:custDataLst>
              <p:tags r:id="rId8"/>
            </p:custDataLst>
          </p:nvPr>
        </p:nvSpPr>
        <p:spPr>
          <a:xfrm>
            <a:off x="7116764" y="1768475"/>
            <a:ext cx="2187575" cy="1062038"/>
          </a:xfrm>
          <a:prstGeom prst="rect">
            <a:avLst/>
          </a:prstGeom>
        </p:spPr>
        <p:txBody>
          <a:bodyPr anchor="ctr">
            <a:normAutofit/>
          </a:bodyPr>
          <a:lstStyle/>
          <a:p>
            <a:pPr>
              <a:lnSpc>
                <a:spcPct val="120000"/>
              </a:lnSpc>
              <a:defRPr/>
            </a:pPr>
            <a:endParaRPr lang="zh-CN" altLang="en-US" dirty="0">
              <a:solidFill>
                <a:schemeClr val="tx1">
                  <a:lumMod val="75000"/>
                  <a:lumOff val="25000"/>
                </a:schemeClr>
              </a:solidFill>
            </a:endParaRPr>
          </a:p>
        </p:txBody>
      </p:sp>
      <p:sp>
        <p:nvSpPr>
          <p:cNvPr id="10" name="MH_SubTitle_1">
            <a:extLst>
              <a:ext uri="{FF2B5EF4-FFF2-40B4-BE49-F238E27FC236}">
                <a16:creationId xmlns:a16="http://schemas.microsoft.com/office/drawing/2014/main" id="{7506160A-47F5-4ED9-978A-3C7DF652F8E9}"/>
              </a:ext>
            </a:extLst>
          </p:cNvPr>
          <p:cNvSpPr/>
          <p:nvPr>
            <p:custDataLst>
              <p:tags r:id="rId9"/>
            </p:custDataLst>
          </p:nvPr>
        </p:nvSpPr>
        <p:spPr>
          <a:xfrm>
            <a:off x="2830514" y="1768475"/>
            <a:ext cx="2193925" cy="1062038"/>
          </a:xfrm>
          <a:prstGeom prst="rect">
            <a:avLst/>
          </a:prstGeom>
        </p:spPr>
        <p:txBody>
          <a:bodyPr anchor="ctr">
            <a:normAutofit/>
          </a:bodyPr>
          <a:lstStyle/>
          <a:p>
            <a:pPr algn="r">
              <a:lnSpc>
                <a:spcPct val="120000"/>
              </a:lnSpc>
              <a:defRPr/>
            </a:pPr>
            <a:endParaRPr lang="zh-CN" altLang="en-US" dirty="0">
              <a:solidFill>
                <a:schemeClr val="tx1">
                  <a:lumMod val="75000"/>
                  <a:lumOff val="25000"/>
                </a:schemeClr>
              </a:solidFill>
            </a:endParaRPr>
          </a:p>
        </p:txBody>
      </p:sp>
      <p:sp>
        <p:nvSpPr>
          <p:cNvPr id="11" name="MH_SubTitle_6">
            <a:extLst>
              <a:ext uri="{FF2B5EF4-FFF2-40B4-BE49-F238E27FC236}">
                <a16:creationId xmlns:a16="http://schemas.microsoft.com/office/drawing/2014/main" id="{9F658319-A05C-4A4E-9C74-716B28ECD198}"/>
              </a:ext>
            </a:extLst>
          </p:cNvPr>
          <p:cNvSpPr/>
          <p:nvPr>
            <p:custDataLst>
              <p:tags r:id="rId10"/>
            </p:custDataLst>
          </p:nvPr>
        </p:nvSpPr>
        <p:spPr>
          <a:xfrm>
            <a:off x="2190751" y="3211514"/>
            <a:ext cx="2193925" cy="1062037"/>
          </a:xfrm>
          <a:prstGeom prst="rect">
            <a:avLst/>
          </a:prstGeom>
        </p:spPr>
        <p:txBody>
          <a:bodyPr anchor="ctr">
            <a:normAutofit/>
          </a:bodyPr>
          <a:lstStyle/>
          <a:p>
            <a:pPr algn="r">
              <a:lnSpc>
                <a:spcPct val="120000"/>
              </a:lnSpc>
              <a:defRPr/>
            </a:pPr>
            <a:endParaRPr lang="zh-CN" altLang="en-US" dirty="0">
              <a:solidFill>
                <a:schemeClr val="tx1">
                  <a:lumMod val="75000"/>
                  <a:lumOff val="25000"/>
                </a:schemeClr>
              </a:solidFill>
            </a:endParaRPr>
          </a:p>
        </p:txBody>
      </p:sp>
      <p:sp>
        <p:nvSpPr>
          <p:cNvPr id="12" name="MH_SubTitle_3">
            <a:extLst>
              <a:ext uri="{FF2B5EF4-FFF2-40B4-BE49-F238E27FC236}">
                <a16:creationId xmlns:a16="http://schemas.microsoft.com/office/drawing/2014/main" id="{59B621B1-24F7-4F46-AB6C-2C6C90A332E0}"/>
              </a:ext>
            </a:extLst>
          </p:cNvPr>
          <p:cNvSpPr/>
          <p:nvPr>
            <p:custDataLst>
              <p:tags r:id="rId11"/>
            </p:custDataLst>
          </p:nvPr>
        </p:nvSpPr>
        <p:spPr>
          <a:xfrm>
            <a:off x="7748589" y="3211514"/>
            <a:ext cx="2185987" cy="1062037"/>
          </a:xfrm>
          <a:prstGeom prst="rect">
            <a:avLst/>
          </a:prstGeom>
        </p:spPr>
        <p:txBody>
          <a:bodyPr anchor="ctr">
            <a:normAutofit/>
          </a:bodyPr>
          <a:lstStyle/>
          <a:p>
            <a:pPr>
              <a:lnSpc>
                <a:spcPct val="120000"/>
              </a:lnSpc>
              <a:defRPr/>
            </a:pPr>
            <a:endParaRPr lang="zh-CN" altLang="en-US" dirty="0">
              <a:solidFill>
                <a:schemeClr val="tx1">
                  <a:lumMod val="75000"/>
                  <a:lumOff val="25000"/>
                </a:schemeClr>
              </a:solidFill>
            </a:endParaRPr>
          </a:p>
        </p:txBody>
      </p:sp>
      <p:sp>
        <p:nvSpPr>
          <p:cNvPr id="13" name="MH_SubTitle_4">
            <a:extLst>
              <a:ext uri="{FF2B5EF4-FFF2-40B4-BE49-F238E27FC236}">
                <a16:creationId xmlns:a16="http://schemas.microsoft.com/office/drawing/2014/main" id="{CBEAA087-D711-4B88-BA37-9C91F7FDA31C}"/>
              </a:ext>
            </a:extLst>
          </p:cNvPr>
          <p:cNvSpPr/>
          <p:nvPr>
            <p:custDataLst>
              <p:tags r:id="rId12"/>
            </p:custDataLst>
          </p:nvPr>
        </p:nvSpPr>
        <p:spPr>
          <a:xfrm>
            <a:off x="7116764" y="4770439"/>
            <a:ext cx="2187575" cy="1062037"/>
          </a:xfrm>
          <a:prstGeom prst="rect">
            <a:avLst/>
          </a:prstGeom>
        </p:spPr>
        <p:txBody>
          <a:bodyPr anchor="ctr">
            <a:normAutofit/>
          </a:bodyPr>
          <a:lstStyle/>
          <a:p>
            <a:pPr>
              <a:lnSpc>
                <a:spcPct val="120000"/>
              </a:lnSpc>
              <a:defRPr/>
            </a:pPr>
            <a:endParaRPr lang="zh-CN" altLang="en-US" dirty="0">
              <a:solidFill>
                <a:schemeClr val="tx1">
                  <a:lumMod val="75000"/>
                  <a:lumOff val="25000"/>
                </a:schemeClr>
              </a:solidFill>
            </a:endParaRPr>
          </a:p>
        </p:txBody>
      </p:sp>
      <p:sp>
        <p:nvSpPr>
          <p:cNvPr id="14" name="MH_SubTitle_5">
            <a:extLst>
              <a:ext uri="{FF2B5EF4-FFF2-40B4-BE49-F238E27FC236}">
                <a16:creationId xmlns:a16="http://schemas.microsoft.com/office/drawing/2014/main" id="{53823988-53DD-4DF9-9641-80D7E7D52886}"/>
              </a:ext>
            </a:extLst>
          </p:cNvPr>
          <p:cNvSpPr/>
          <p:nvPr>
            <p:custDataLst>
              <p:tags r:id="rId13"/>
            </p:custDataLst>
          </p:nvPr>
        </p:nvSpPr>
        <p:spPr>
          <a:xfrm>
            <a:off x="2830514" y="4770439"/>
            <a:ext cx="2193925" cy="1062037"/>
          </a:xfrm>
          <a:prstGeom prst="rect">
            <a:avLst/>
          </a:prstGeom>
        </p:spPr>
        <p:txBody>
          <a:bodyPr anchor="ctr">
            <a:normAutofit/>
          </a:bodyPr>
          <a:lstStyle/>
          <a:p>
            <a:pPr algn="r">
              <a:lnSpc>
                <a:spcPct val="120000"/>
              </a:lnSpc>
              <a:defRPr/>
            </a:pPr>
            <a:endParaRPr lang="zh-CN" altLang="en-US" dirty="0">
              <a:solidFill>
                <a:schemeClr val="tx1">
                  <a:lumMod val="75000"/>
                  <a:lumOff val="25000"/>
                </a:schemeClr>
              </a:solidFill>
            </a:endParaRPr>
          </a:p>
        </p:txBody>
      </p:sp>
      <p:sp>
        <p:nvSpPr>
          <p:cNvPr id="15" name="矩形 14">
            <a:extLst>
              <a:ext uri="{FF2B5EF4-FFF2-40B4-BE49-F238E27FC236}">
                <a16:creationId xmlns:a16="http://schemas.microsoft.com/office/drawing/2014/main" id="{EE51D8B6-649F-4FB8-9D1D-53C1A6171A9D}"/>
              </a:ext>
            </a:extLst>
          </p:cNvPr>
          <p:cNvSpPr/>
          <p:nvPr/>
        </p:nvSpPr>
        <p:spPr>
          <a:xfrm>
            <a:off x="2347974" y="2100380"/>
            <a:ext cx="2604965" cy="738664"/>
          </a:xfrm>
          <a:prstGeom prst="rect">
            <a:avLst/>
          </a:prstGeom>
        </p:spPr>
        <p:txBody>
          <a:bodyPr wrap="square">
            <a:spAutoFit/>
          </a:bodyPr>
          <a:lstStyle/>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支付证明单上填写的大小写金额是否相符；</a:t>
            </a:r>
          </a:p>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       若有不符，应更正重填。</a:t>
            </a:r>
          </a:p>
        </p:txBody>
      </p:sp>
      <p:sp>
        <p:nvSpPr>
          <p:cNvPr id="16" name="矩形 15">
            <a:extLst>
              <a:ext uri="{FF2B5EF4-FFF2-40B4-BE49-F238E27FC236}">
                <a16:creationId xmlns:a16="http://schemas.microsoft.com/office/drawing/2014/main" id="{9488AB42-8DFA-4160-9D06-59E988A99373}"/>
              </a:ext>
            </a:extLst>
          </p:cNvPr>
          <p:cNvSpPr/>
          <p:nvPr/>
        </p:nvSpPr>
        <p:spPr>
          <a:xfrm>
            <a:off x="7333001" y="1899843"/>
            <a:ext cx="3027324" cy="738664"/>
          </a:xfrm>
          <a:prstGeom prst="rect">
            <a:avLst/>
          </a:prstGeom>
        </p:spPr>
        <p:txBody>
          <a:bodyPr wrap="square">
            <a:spAutoFit/>
          </a:bodyPr>
          <a:lstStyle/>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在支付凭证单上经办人是否签字，领款人是否签字；</a:t>
            </a:r>
          </a:p>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       若无，应补。</a:t>
            </a:r>
            <a:endParaRPr lang="en-US" altLang="zh-CN" sz="1400" dirty="0">
              <a:solidFill>
                <a:srgbClr val="47494B"/>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79C3D396-0B6B-4D0C-8F93-E6DCF38EAA81}"/>
              </a:ext>
            </a:extLst>
          </p:cNvPr>
          <p:cNvSpPr/>
          <p:nvPr/>
        </p:nvSpPr>
        <p:spPr>
          <a:xfrm>
            <a:off x="1678000" y="3392161"/>
            <a:ext cx="2339102" cy="738664"/>
          </a:xfrm>
          <a:prstGeom prst="rect">
            <a:avLst/>
          </a:prstGeom>
        </p:spPr>
        <p:txBody>
          <a:bodyPr wrap="none">
            <a:spAutoFit/>
          </a:bodyPr>
          <a:lstStyle/>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报销内容是否有重复报销；</a:t>
            </a:r>
          </a:p>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     如若报过，不予报销。</a:t>
            </a:r>
          </a:p>
          <a:p>
            <a:pPr lvl="0">
              <a:defRPr/>
            </a:pPr>
            <a:endParaRPr lang="zh-CN" altLang="en-US" sz="1400" dirty="0">
              <a:solidFill>
                <a:srgbClr val="47494B"/>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3E4818D1-7DC8-4A18-8980-8AE6812796C1}"/>
              </a:ext>
            </a:extLst>
          </p:cNvPr>
          <p:cNvSpPr/>
          <p:nvPr/>
        </p:nvSpPr>
        <p:spPr>
          <a:xfrm>
            <a:off x="7606576" y="3363737"/>
            <a:ext cx="3629106" cy="954107"/>
          </a:xfrm>
          <a:prstGeom prst="rect">
            <a:avLst/>
          </a:prstGeom>
        </p:spPr>
        <p:txBody>
          <a:bodyPr wrap="square">
            <a:spAutoFit/>
          </a:bodyPr>
          <a:lstStyle/>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附在支付证明单后的原始票据是否有涂改；</a:t>
            </a:r>
          </a:p>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       若有，问明原因或不予报销。</a:t>
            </a:r>
            <a:br>
              <a:rPr lang="zh-CN" altLang="en-US" sz="1400" dirty="0">
                <a:solidFill>
                  <a:srgbClr val="000000"/>
                </a:solidFill>
                <a:latin typeface="微软雅黑" panose="020B0503020204020204" pitchFamily="34" charset="-122"/>
                <a:ea typeface="微软雅黑" panose="020B0503020204020204" pitchFamily="34" charset="-122"/>
              </a:rPr>
            </a:br>
            <a:endParaRPr lang="zh-CN" altLang="en-US" sz="1400" dirty="0">
              <a:solidFill>
                <a:srgbClr val="000000"/>
              </a:solidFill>
              <a:latin typeface="微软雅黑" panose="020B0503020204020204" pitchFamily="34" charset="-122"/>
              <a:ea typeface="微软雅黑" panose="020B0503020204020204" pitchFamily="34" charset="-122"/>
            </a:endParaRPr>
          </a:p>
          <a:p>
            <a:pPr lvl="0">
              <a:defRPr/>
            </a:pPr>
            <a:endParaRPr lang="zh-CN" altLang="en-US" sz="1400" dirty="0">
              <a:solidFill>
                <a:srgbClr val="47494B"/>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3FD66D58-F6A0-4E92-91D3-38A975B99677}"/>
              </a:ext>
            </a:extLst>
          </p:cNvPr>
          <p:cNvSpPr/>
          <p:nvPr/>
        </p:nvSpPr>
        <p:spPr>
          <a:xfrm>
            <a:off x="2605273" y="5090245"/>
            <a:ext cx="3088142" cy="738664"/>
          </a:xfrm>
          <a:prstGeom prst="rect">
            <a:avLst/>
          </a:prstGeom>
        </p:spPr>
        <p:txBody>
          <a:bodyPr wrap="square">
            <a:spAutoFit/>
          </a:bodyPr>
          <a:lstStyle/>
          <a:p>
            <a:pPr lvl="0">
              <a:defRPr/>
            </a:pPr>
            <a:r>
              <a:rPr lang="zh-CN" altLang="en-US" sz="1400" dirty="0">
                <a:solidFill>
                  <a:srgbClr val="000000"/>
                </a:solidFill>
                <a:latin typeface="微软雅黑" panose="020B0503020204020204" pitchFamily="34" charset="-122"/>
                <a:ea typeface="微软雅黑" panose="020B0503020204020204" pitchFamily="34" charset="-122"/>
              </a:rPr>
              <a:t>报销内容是否属合理的报销；</a:t>
            </a:r>
            <a:br>
              <a:rPr lang="zh-CN" altLang="en-US" sz="1400" dirty="0">
                <a:solidFill>
                  <a:srgbClr val="000000"/>
                </a:solidFill>
                <a:latin typeface="微软雅黑" panose="020B0503020204020204" pitchFamily="34" charset="-122"/>
                <a:ea typeface="微软雅黑" panose="020B0503020204020204" pitchFamily="34" charset="-122"/>
              </a:rPr>
            </a:br>
            <a:r>
              <a:rPr lang="zh-CN" altLang="en-US" sz="1400" dirty="0">
                <a:solidFill>
                  <a:srgbClr val="000000"/>
                </a:solidFill>
                <a:latin typeface="微软雅黑" panose="020B0503020204020204" pitchFamily="34" charset="-122"/>
                <a:ea typeface="微软雅黑" panose="020B0503020204020204" pitchFamily="34" charset="-122"/>
              </a:rPr>
              <a:t>  若不属，应拒绝报销，有特殊原因，应经审批</a:t>
            </a:r>
            <a:endParaRPr lang="en-US" altLang="zh-CN" sz="1400" dirty="0">
              <a:solidFill>
                <a:srgbClr val="47494B"/>
              </a:solidFill>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a16="http://schemas.microsoft.com/office/drawing/2014/main" id="{950C801F-6B9A-45DB-959D-51E71C6CEECA}"/>
              </a:ext>
            </a:extLst>
          </p:cNvPr>
          <p:cNvSpPr/>
          <p:nvPr/>
        </p:nvSpPr>
        <p:spPr>
          <a:xfrm>
            <a:off x="7212611" y="5016152"/>
            <a:ext cx="2339102" cy="738664"/>
          </a:xfrm>
          <a:prstGeom prst="rect">
            <a:avLst/>
          </a:prstGeom>
        </p:spPr>
        <p:txBody>
          <a:bodyPr wrap="none">
            <a:spAutoFit/>
          </a:bodyPr>
          <a:lstStyle/>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正规发票是否与收据混贴。</a:t>
            </a:r>
          </a:p>
          <a:p>
            <a:pPr>
              <a:buFont typeface="Wingdings" panose="05000000000000000000" pitchFamily="2" charset="2"/>
              <a:buNone/>
            </a:pPr>
            <a:r>
              <a:rPr lang="zh-CN" altLang="en-US" sz="1400" dirty="0">
                <a:solidFill>
                  <a:srgbClr val="000000"/>
                </a:solidFill>
                <a:latin typeface="微软雅黑" panose="020B0503020204020204" pitchFamily="34" charset="-122"/>
                <a:ea typeface="微软雅黑" panose="020B0503020204020204" pitchFamily="34" charset="-122"/>
              </a:rPr>
              <a:t>       若有，应分开贴。</a:t>
            </a:r>
          </a:p>
          <a:p>
            <a:pPr>
              <a:buFont typeface="Wingdings" panose="05000000000000000000" pitchFamily="2" charset="2"/>
              <a:buNone/>
            </a:pP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21" name="标题 1">
            <a:extLst>
              <a:ext uri="{FF2B5EF4-FFF2-40B4-BE49-F238E27FC236}">
                <a16:creationId xmlns:a16="http://schemas.microsoft.com/office/drawing/2014/main" id="{20399805-135E-448D-A1A7-8304D5344913}"/>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报销审核</a:t>
            </a:r>
          </a:p>
        </p:txBody>
      </p:sp>
      <p:cxnSp>
        <p:nvCxnSpPr>
          <p:cNvPr id="22" name="直接连接符 21">
            <a:extLst>
              <a:ext uri="{FF2B5EF4-FFF2-40B4-BE49-F238E27FC236}">
                <a16:creationId xmlns:a16="http://schemas.microsoft.com/office/drawing/2014/main" id="{9A686FC9-DF26-48FA-A5EF-7FEF508C4B27}"/>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AA8C531A-22C8-472F-A299-6AA7DA943F73}"/>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44793066"/>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000"/>
                                        <p:tgtEl>
                                          <p:spTgt spid="20"/>
                                        </p:tgtEl>
                                      </p:cBhvr>
                                    </p:animEffect>
                                    <p:anim calcmode="lin" valueType="num">
                                      <p:cBhvr>
                                        <p:cTn id="35" dur="1000" fill="hold"/>
                                        <p:tgtEl>
                                          <p:spTgt spid="20"/>
                                        </p:tgtEl>
                                        <p:attrNameLst>
                                          <p:attrName>ppt_x</p:attrName>
                                        </p:attrNameLst>
                                      </p:cBhvr>
                                      <p:tavLst>
                                        <p:tav tm="0">
                                          <p:val>
                                            <p:strVal val="#ppt_x"/>
                                          </p:val>
                                        </p:tav>
                                        <p:tav tm="100000">
                                          <p:val>
                                            <p:strVal val="#ppt_x"/>
                                          </p:val>
                                        </p:tav>
                                      </p:tavLst>
                                    </p:anim>
                                    <p:anim calcmode="lin" valueType="num">
                                      <p:cBhvr>
                                        <p:cTn id="3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标题 1">
            <a:extLst>
              <a:ext uri="{FF2B5EF4-FFF2-40B4-BE49-F238E27FC236}">
                <a16:creationId xmlns:a16="http://schemas.microsoft.com/office/drawing/2014/main" id="{20399805-135E-448D-A1A7-8304D5344913}"/>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转账支付</a:t>
            </a:r>
          </a:p>
        </p:txBody>
      </p:sp>
      <p:cxnSp>
        <p:nvCxnSpPr>
          <p:cNvPr id="22" name="直接连接符 21">
            <a:extLst>
              <a:ext uri="{FF2B5EF4-FFF2-40B4-BE49-F238E27FC236}">
                <a16:creationId xmlns:a16="http://schemas.microsoft.com/office/drawing/2014/main" id="{9A686FC9-DF26-48FA-A5EF-7FEF508C4B27}"/>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AA8C531A-22C8-472F-A299-6AA7DA943F73}"/>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a:extLst>
              <a:ext uri="{FF2B5EF4-FFF2-40B4-BE49-F238E27FC236}">
                <a16:creationId xmlns:a16="http://schemas.microsoft.com/office/drawing/2014/main" id="{7BCBCF39-923B-4796-A677-A2F2A61D025B}"/>
              </a:ext>
            </a:extLst>
          </p:cNvPr>
          <p:cNvGrpSpPr/>
          <p:nvPr/>
        </p:nvGrpSpPr>
        <p:grpSpPr>
          <a:xfrm>
            <a:off x="6383957" y="1814355"/>
            <a:ext cx="1796232" cy="1976063"/>
            <a:chOff x="5987173" y="3044094"/>
            <a:chExt cx="1796700" cy="1976578"/>
          </a:xfrm>
        </p:grpSpPr>
        <p:sp>
          <p:nvSpPr>
            <p:cNvPr id="25" name="任意多边形 30">
              <a:extLst>
                <a:ext uri="{FF2B5EF4-FFF2-40B4-BE49-F238E27FC236}">
                  <a16:creationId xmlns:a16="http://schemas.microsoft.com/office/drawing/2014/main" id="{2438926D-7A58-4BD5-A540-443E4F23B31C}"/>
                </a:ext>
              </a:extLst>
            </p:cNvPr>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3C5D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26" name="KSO_Shape">
              <a:extLst>
                <a:ext uri="{FF2B5EF4-FFF2-40B4-BE49-F238E27FC236}">
                  <a16:creationId xmlns:a16="http://schemas.microsoft.com/office/drawing/2014/main" id="{3B727E2D-9CD2-404D-981D-0CCEDE8BA41D}"/>
                </a:ext>
              </a:extLst>
            </p:cNvPr>
            <p:cNvSpPr>
              <a:spLocks/>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alpha val="7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27" name="文本框 62">
              <a:extLst>
                <a:ext uri="{FF2B5EF4-FFF2-40B4-BE49-F238E27FC236}">
                  <a16:creationId xmlns:a16="http://schemas.microsoft.com/office/drawing/2014/main" id="{355E12DF-E76B-4766-8DE6-C92116971C3D}"/>
                </a:ext>
              </a:extLst>
            </p:cNvPr>
            <p:cNvSpPr txBox="1"/>
            <p:nvPr/>
          </p:nvSpPr>
          <p:spPr>
            <a:xfrm>
              <a:off x="6329723" y="3989043"/>
              <a:ext cx="1237550" cy="400110"/>
            </a:xfrm>
            <a:prstGeom prst="rect">
              <a:avLst/>
            </a:prstGeom>
            <a:noFill/>
          </p:spPr>
          <p:txBody>
            <a:bodyPr wrap="square" rtlCol="0">
              <a:spAutoFit/>
            </a:bodyPr>
            <a:lstStyle/>
            <a:p>
              <a:r>
                <a:rPr lang="zh-CN" altLang="en-US" sz="1999" dirty="0">
                  <a:solidFill>
                    <a:schemeClr val="bg1"/>
                  </a:solidFill>
                  <a:latin typeface="微软雅黑" panose="020B0503020204020204" pitchFamily="34" charset="-122"/>
                  <a:ea typeface="微软雅黑" panose="020B0503020204020204" pitchFamily="34" charset="-122"/>
                </a:rPr>
                <a:t>网上银行</a:t>
              </a:r>
            </a:p>
          </p:txBody>
        </p:sp>
      </p:grpSp>
      <p:cxnSp>
        <p:nvCxnSpPr>
          <p:cNvPr id="28" name="直接连接符 27">
            <a:extLst>
              <a:ext uri="{FF2B5EF4-FFF2-40B4-BE49-F238E27FC236}">
                <a16:creationId xmlns:a16="http://schemas.microsoft.com/office/drawing/2014/main" id="{8A73506B-3A64-46E1-B8B4-3A13EB173889}"/>
              </a:ext>
            </a:extLst>
          </p:cNvPr>
          <p:cNvCxnSpPr/>
          <p:nvPr/>
        </p:nvCxnSpPr>
        <p:spPr>
          <a:xfrm>
            <a:off x="1804740" y="3920701"/>
            <a:ext cx="8837900"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sp>
        <p:nvSpPr>
          <p:cNvPr id="29" name="椭圆 28">
            <a:extLst>
              <a:ext uri="{FF2B5EF4-FFF2-40B4-BE49-F238E27FC236}">
                <a16:creationId xmlns:a16="http://schemas.microsoft.com/office/drawing/2014/main" id="{3FC77423-770D-498C-9D34-064F08966E71}"/>
              </a:ext>
            </a:extLst>
          </p:cNvPr>
          <p:cNvSpPr/>
          <p:nvPr/>
        </p:nvSpPr>
        <p:spPr>
          <a:xfrm>
            <a:off x="1704656"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sp>
        <p:nvSpPr>
          <p:cNvPr id="30" name="椭圆 29">
            <a:extLst>
              <a:ext uri="{FF2B5EF4-FFF2-40B4-BE49-F238E27FC236}">
                <a16:creationId xmlns:a16="http://schemas.microsoft.com/office/drawing/2014/main" id="{D7232191-AEEE-42ED-9AFB-17B4224FEB86}"/>
              </a:ext>
            </a:extLst>
          </p:cNvPr>
          <p:cNvSpPr/>
          <p:nvPr/>
        </p:nvSpPr>
        <p:spPr>
          <a:xfrm>
            <a:off x="10569459"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sp>
        <p:nvSpPr>
          <p:cNvPr id="31" name="椭圆 30">
            <a:extLst>
              <a:ext uri="{FF2B5EF4-FFF2-40B4-BE49-F238E27FC236}">
                <a16:creationId xmlns:a16="http://schemas.microsoft.com/office/drawing/2014/main" id="{19F6BDCB-7206-4901-A9E9-BE4719197EA2}"/>
              </a:ext>
            </a:extLst>
          </p:cNvPr>
          <p:cNvSpPr/>
          <p:nvPr/>
        </p:nvSpPr>
        <p:spPr>
          <a:xfrm>
            <a:off x="3050922"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sp>
        <p:nvSpPr>
          <p:cNvPr id="32" name="椭圆 31">
            <a:extLst>
              <a:ext uri="{FF2B5EF4-FFF2-40B4-BE49-F238E27FC236}">
                <a16:creationId xmlns:a16="http://schemas.microsoft.com/office/drawing/2014/main" id="{ACCFA3BC-5E55-47BA-B1B5-5DD0D7D961DE}"/>
              </a:ext>
            </a:extLst>
          </p:cNvPr>
          <p:cNvSpPr/>
          <p:nvPr/>
        </p:nvSpPr>
        <p:spPr>
          <a:xfrm>
            <a:off x="5119703"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sp>
        <p:nvSpPr>
          <p:cNvPr id="33" name="椭圆 32">
            <a:extLst>
              <a:ext uri="{FF2B5EF4-FFF2-40B4-BE49-F238E27FC236}">
                <a16:creationId xmlns:a16="http://schemas.microsoft.com/office/drawing/2014/main" id="{9D94E6E1-72C3-4104-A1E4-BF2754E99702}"/>
              </a:ext>
            </a:extLst>
          </p:cNvPr>
          <p:cNvSpPr/>
          <p:nvPr/>
        </p:nvSpPr>
        <p:spPr>
          <a:xfrm>
            <a:off x="7223786"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sp>
        <p:nvSpPr>
          <p:cNvPr id="34" name="椭圆 33">
            <a:extLst>
              <a:ext uri="{FF2B5EF4-FFF2-40B4-BE49-F238E27FC236}">
                <a16:creationId xmlns:a16="http://schemas.microsoft.com/office/drawing/2014/main" id="{1454EF56-4CC2-4EB0-A7F9-2F8D8DE6A486}"/>
              </a:ext>
            </a:extLst>
          </p:cNvPr>
          <p:cNvSpPr/>
          <p:nvPr/>
        </p:nvSpPr>
        <p:spPr>
          <a:xfrm>
            <a:off x="9074787" y="3847520"/>
            <a:ext cx="146362" cy="146362"/>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rgbClr val="93CDDD"/>
              </a:solidFill>
              <a:latin typeface="微软雅黑" panose="020B0503020204020204" pitchFamily="34" charset="-122"/>
              <a:ea typeface="微软雅黑" panose="020B0503020204020204" pitchFamily="34" charset="-122"/>
            </a:endParaRPr>
          </a:p>
        </p:txBody>
      </p:sp>
      <p:grpSp>
        <p:nvGrpSpPr>
          <p:cNvPr id="35" name="组合 34">
            <a:extLst>
              <a:ext uri="{FF2B5EF4-FFF2-40B4-BE49-F238E27FC236}">
                <a16:creationId xmlns:a16="http://schemas.microsoft.com/office/drawing/2014/main" id="{95DEA69E-344E-451B-8A48-3462CF75DFA5}"/>
              </a:ext>
            </a:extLst>
          </p:cNvPr>
          <p:cNvGrpSpPr/>
          <p:nvPr/>
        </p:nvGrpSpPr>
        <p:grpSpPr>
          <a:xfrm>
            <a:off x="2352559" y="2042486"/>
            <a:ext cx="1575330" cy="1759394"/>
            <a:chOff x="2940476" y="3272285"/>
            <a:chExt cx="1575740" cy="1759852"/>
          </a:xfrm>
        </p:grpSpPr>
        <p:sp>
          <p:nvSpPr>
            <p:cNvPr id="36" name="任意多边形 43">
              <a:extLst>
                <a:ext uri="{FF2B5EF4-FFF2-40B4-BE49-F238E27FC236}">
                  <a16:creationId xmlns:a16="http://schemas.microsoft.com/office/drawing/2014/main" id="{9EE5D1A9-5486-4313-805C-86DAA4D2B7C2}"/>
                </a:ext>
              </a:extLst>
            </p:cNvPr>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3C5D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37" name="KSO_Shape">
              <a:extLst>
                <a:ext uri="{FF2B5EF4-FFF2-40B4-BE49-F238E27FC236}">
                  <a16:creationId xmlns:a16="http://schemas.microsoft.com/office/drawing/2014/main" id="{6D47F96A-95B0-4FF3-8341-E71F4DD1FB84}"/>
                </a:ext>
              </a:extLst>
            </p:cNvPr>
            <p:cNvSpPr>
              <a:spLocks/>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38" name="文本框 59">
              <a:extLst>
                <a:ext uri="{FF2B5EF4-FFF2-40B4-BE49-F238E27FC236}">
                  <a16:creationId xmlns:a16="http://schemas.microsoft.com/office/drawing/2014/main" id="{E1DB9411-6572-481D-B4D8-36A8BFCD8DD2}"/>
                </a:ext>
              </a:extLst>
            </p:cNvPr>
            <p:cNvSpPr txBox="1"/>
            <p:nvPr/>
          </p:nvSpPr>
          <p:spPr>
            <a:xfrm>
              <a:off x="3102008" y="4128107"/>
              <a:ext cx="1357226" cy="400214"/>
            </a:xfrm>
            <a:prstGeom prst="rect">
              <a:avLst/>
            </a:prstGeom>
            <a:noFill/>
          </p:spPr>
          <p:txBody>
            <a:bodyPr wrap="square" rtlCol="0">
              <a:spAutoFit/>
            </a:bodyPr>
            <a:lstStyle/>
            <a:p>
              <a:r>
                <a:rPr kumimoji="1" lang="zh-CN" altLang="en-US" sz="2000" dirty="0">
                  <a:solidFill>
                    <a:schemeClr val="bg1"/>
                  </a:solidFill>
                  <a:latin typeface="微软雅黑" panose="020B0503020204020204" pitchFamily="34" charset="-122"/>
                  <a:ea typeface="微软雅黑" panose="020B0503020204020204" pitchFamily="34" charset="-122"/>
                </a:rPr>
                <a:t>网上银行</a:t>
              </a:r>
              <a:endParaRPr lang="zh-CN" altLang="en-US" sz="1999"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a:extLst>
              <a:ext uri="{FF2B5EF4-FFF2-40B4-BE49-F238E27FC236}">
                <a16:creationId xmlns:a16="http://schemas.microsoft.com/office/drawing/2014/main" id="{8C3E0E95-7FAD-4F1F-8F5D-5BE8248C7217}"/>
              </a:ext>
            </a:extLst>
          </p:cNvPr>
          <p:cNvGrpSpPr/>
          <p:nvPr/>
        </p:nvGrpSpPr>
        <p:grpSpPr>
          <a:xfrm>
            <a:off x="3965487" y="1249063"/>
            <a:ext cx="2368741" cy="2552817"/>
            <a:chOff x="4078604" y="2478655"/>
            <a:chExt cx="2369358" cy="2553482"/>
          </a:xfrm>
        </p:grpSpPr>
        <p:sp>
          <p:nvSpPr>
            <p:cNvPr id="40" name="任意多边形 47">
              <a:extLst>
                <a:ext uri="{FF2B5EF4-FFF2-40B4-BE49-F238E27FC236}">
                  <a16:creationId xmlns:a16="http://schemas.microsoft.com/office/drawing/2014/main" id="{9E9B1438-ECD9-4DC5-8DD6-FA4833DC25E4}"/>
                </a:ext>
              </a:extLst>
            </p:cNvPr>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3C5D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bg1"/>
                </a:solidFill>
                <a:latin typeface="微软雅黑" panose="020B0503020204020204" pitchFamily="34" charset="-122"/>
                <a:ea typeface="微软雅黑" panose="020B0503020204020204" pitchFamily="34" charset="-122"/>
              </a:endParaRPr>
            </a:p>
          </p:txBody>
        </p:sp>
        <p:grpSp>
          <p:nvGrpSpPr>
            <p:cNvPr id="41" name="组合 40">
              <a:extLst>
                <a:ext uri="{FF2B5EF4-FFF2-40B4-BE49-F238E27FC236}">
                  <a16:creationId xmlns:a16="http://schemas.microsoft.com/office/drawing/2014/main" id="{F865DA1F-63EA-4AAB-936F-D550FFCF31E0}"/>
                </a:ext>
              </a:extLst>
            </p:cNvPr>
            <p:cNvGrpSpPr/>
            <p:nvPr/>
          </p:nvGrpSpPr>
          <p:grpSpPr>
            <a:xfrm>
              <a:off x="4614176" y="3268683"/>
              <a:ext cx="1562853" cy="1004204"/>
              <a:chOff x="4716874" y="2621791"/>
              <a:chExt cx="1562853" cy="1004204"/>
            </a:xfrm>
          </p:grpSpPr>
          <p:sp>
            <p:nvSpPr>
              <p:cNvPr id="42" name="KSO_Shape">
                <a:extLst>
                  <a:ext uri="{FF2B5EF4-FFF2-40B4-BE49-F238E27FC236}">
                    <a16:creationId xmlns:a16="http://schemas.microsoft.com/office/drawing/2014/main" id="{28A77515-BD9F-4763-8A3C-F20AE83F8722}"/>
                  </a:ext>
                </a:extLst>
              </p:cNvPr>
              <p:cNvSpPr>
                <a:spLocks/>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43" name="文本框 60">
                <a:extLst>
                  <a:ext uri="{FF2B5EF4-FFF2-40B4-BE49-F238E27FC236}">
                    <a16:creationId xmlns:a16="http://schemas.microsoft.com/office/drawing/2014/main" id="{E5837C30-8668-4FDF-A36E-B6D90C58F0A0}"/>
                  </a:ext>
                </a:extLst>
              </p:cNvPr>
              <p:cNvSpPr txBox="1"/>
              <p:nvPr/>
            </p:nvSpPr>
            <p:spPr>
              <a:xfrm>
                <a:off x="4716874" y="3225885"/>
                <a:ext cx="1562853" cy="400110"/>
              </a:xfrm>
              <a:prstGeom prst="rect">
                <a:avLst/>
              </a:prstGeom>
              <a:noFill/>
            </p:spPr>
            <p:txBody>
              <a:bodyPr wrap="square" rtlCol="0">
                <a:spAutoFit/>
              </a:bodyPr>
              <a:lstStyle/>
              <a:p>
                <a:r>
                  <a:rPr lang="zh-CN" altLang="en-US" sz="1999" dirty="0">
                    <a:solidFill>
                      <a:schemeClr val="bg1"/>
                    </a:solidFill>
                    <a:latin typeface="微软雅黑" panose="020B0503020204020204" pitchFamily="34" charset="-122"/>
                    <a:ea typeface="微软雅黑" panose="020B0503020204020204" pitchFamily="34" charset="-122"/>
                  </a:rPr>
                  <a:t>转账支票</a:t>
                </a:r>
              </a:p>
            </p:txBody>
          </p:sp>
        </p:grpSp>
      </p:grpSp>
      <p:grpSp>
        <p:nvGrpSpPr>
          <p:cNvPr id="44" name="组合 43">
            <a:extLst>
              <a:ext uri="{FF2B5EF4-FFF2-40B4-BE49-F238E27FC236}">
                <a16:creationId xmlns:a16="http://schemas.microsoft.com/office/drawing/2014/main" id="{0F8FB8D7-9943-4945-811D-838CCCBEE0AA}"/>
              </a:ext>
            </a:extLst>
          </p:cNvPr>
          <p:cNvGrpSpPr/>
          <p:nvPr/>
        </p:nvGrpSpPr>
        <p:grpSpPr>
          <a:xfrm>
            <a:off x="8220961" y="1797774"/>
            <a:ext cx="1834448" cy="1997157"/>
            <a:chOff x="7567273" y="3027509"/>
            <a:chExt cx="1834926" cy="1997677"/>
          </a:xfrm>
        </p:grpSpPr>
        <p:sp>
          <p:nvSpPr>
            <p:cNvPr id="45" name="任意多边形 52">
              <a:extLst>
                <a:ext uri="{FF2B5EF4-FFF2-40B4-BE49-F238E27FC236}">
                  <a16:creationId xmlns:a16="http://schemas.microsoft.com/office/drawing/2014/main" id="{1A9A352A-3D01-4D2E-956E-6B2849B66CF3}"/>
                </a:ext>
              </a:extLst>
            </p:cNvPr>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3C5D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46" name="KSO_Shape">
              <a:extLst>
                <a:ext uri="{FF2B5EF4-FFF2-40B4-BE49-F238E27FC236}">
                  <a16:creationId xmlns:a16="http://schemas.microsoft.com/office/drawing/2014/main" id="{D67EADAE-D7F2-4508-9266-9012C00D8ECF}"/>
                </a:ext>
              </a:extLst>
            </p:cNvPr>
            <p:cNvSpPr>
              <a:spLocks/>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47" name="文本框 63">
              <a:extLst>
                <a:ext uri="{FF2B5EF4-FFF2-40B4-BE49-F238E27FC236}">
                  <a16:creationId xmlns:a16="http://schemas.microsoft.com/office/drawing/2014/main" id="{BDF530AC-E6D6-43A1-834A-6B5E1CB912C9}"/>
                </a:ext>
              </a:extLst>
            </p:cNvPr>
            <p:cNvSpPr txBox="1"/>
            <p:nvPr/>
          </p:nvSpPr>
          <p:spPr>
            <a:xfrm>
              <a:off x="7925165" y="3989043"/>
              <a:ext cx="1477034" cy="400110"/>
            </a:xfrm>
            <a:prstGeom prst="rect">
              <a:avLst/>
            </a:prstGeom>
            <a:noFill/>
          </p:spPr>
          <p:txBody>
            <a:bodyPr wrap="square" rtlCol="0">
              <a:spAutoFit/>
            </a:bodyPr>
            <a:lstStyle/>
            <a:p>
              <a:r>
                <a:rPr lang="zh-CN" altLang="en-US" sz="1999" dirty="0">
                  <a:solidFill>
                    <a:schemeClr val="bg1"/>
                  </a:solidFill>
                  <a:latin typeface="微软雅黑" panose="020B0503020204020204" pitchFamily="34" charset="-122"/>
                  <a:ea typeface="微软雅黑" panose="020B0503020204020204" pitchFamily="34" charset="-122"/>
                </a:rPr>
                <a:t>转账支票</a:t>
              </a:r>
            </a:p>
          </p:txBody>
        </p:sp>
      </p:grpSp>
      <p:sp>
        <p:nvSpPr>
          <p:cNvPr id="48" name="矩形 47">
            <a:extLst>
              <a:ext uri="{FF2B5EF4-FFF2-40B4-BE49-F238E27FC236}">
                <a16:creationId xmlns:a16="http://schemas.microsoft.com/office/drawing/2014/main" id="{8C5CEFE3-6138-44A0-B0E4-7344AE47E86D}"/>
              </a:ext>
            </a:extLst>
          </p:cNvPr>
          <p:cNvSpPr/>
          <p:nvPr/>
        </p:nvSpPr>
        <p:spPr>
          <a:xfrm>
            <a:off x="2280570" y="4089440"/>
            <a:ext cx="1849480" cy="2031325"/>
          </a:xfrm>
          <a:prstGeom prst="rect">
            <a:avLst/>
          </a:prstGeom>
        </p:spPr>
        <p:txBody>
          <a:bodyPr wrap="square">
            <a:spAutoFit/>
          </a:bodyPr>
          <a:lstStyle/>
          <a:p>
            <a:pPr eaLnBrk="0" hangingPunct="0">
              <a:lnSpc>
                <a:spcPct val="100000"/>
              </a:lnSpc>
              <a:spcBef>
                <a:spcPct val="0"/>
              </a:spcBef>
              <a:buClr>
                <a:srgbClr val="CC0099"/>
              </a:buClr>
              <a:buSzTx/>
            </a:pPr>
            <a:r>
              <a:rPr kumimoji="1" lang="zh-CN" altLang="en-US" sz="1400" dirty="0"/>
              <a:t>网上银行</a:t>
            </a:r>
            <a:r>
              <a:rPr kumimoji="1" lang="en-US" altLang="zh-CN" sz="1400" dirty="0"/>
              <a:t>:</a:t>
            </a:r>
            <a:r>
              <a:rPr kumimoji="1" lang="zh-CN" altLang="en-US" sz="1400" dirty="0"/>
              <a:t>根据填写无误且手续完备的转款申请单，配合各部门在网上填写对方单位户名、开户行、账号等信息，然后通知复核人员进行复核办理转帐事宜。</a:t>
            </a:r>
          </a:p>
          <a:p>
            <a:pPr eaLnBrk="0" hangingPunct="0">
              <a:lnSpc>
                <a:spcPct val="100000"/>
              </a:lnSpc>
              <a:spcBef>
                <a:spcPct val="0"/>
              </a:spcBef>
              <a:buClr>
                <a:srgbClr val="CC0099"/>
              </a:buClr>
              <a:buSzTx/>
            </a:pPr>
            <a:endParaRPr kumimoji="1" lang="zh-CN" altLang="en-US" sz="1400" dirty="0"/>
          </a:p>
        </p:txBody>
      </p:sp>
      <p:sp>
        <p:nvSpPr>
          <p:cNvPr id="49" name="矩形 48">
            <a:extLst>
              <a:ext uri="{FF2B5EF4-FFF2-40B4-BE49-F238E27FC236}">
                <a16:creationId xmlns:a16="http://schemas.microsoft.com/office/drawing/2014/main" id="{80179796-B2A2-46D4-9456-E0364F344661}"/>
              </a:ext>
            </a:extLst>
          </p:cNvPr>
          <p:cNvSpPr/>
          <p:nvPr/>
        </p:nvSpPr>
        <p:spPr>
          <a:xfrm>
            <a:off x="4318509" y="4048455"/>
            <a:ext cx="1849480" cy="2031325"/>
          </a:xfrm>
          <a:prstGeom prst="rect">
            <a:avLst/>
          </a:prstGeom>
        </p:spPr>
        <p:txBody>
          <a:bodyPr wrap="square">
            <a:spAutoFit/>
          </a:bodyPr>
          <a:lstStyle/>
          <a:p>
            <a:pPr eaLnBrk="0" hangingPunct="0">
              <a:lnSpc>
                <a:spcPct val="100000"/>
              </a:lnSpc>
              <a:spcBef>
                <a:spcPct val="0"/>
              </a:spcBef>
              <a:buClrTx/>
              <a:buSzTx/>
              <a:buFontTx/>
              <a:buNone/>
            </a:pPr>
            <a:r>
              <a:rPr kumimoji="1" lang="zh-CN" altLang="en-US" sz="1400" dirty="0"/>
              <a:t>转帐支票：根据填写无误且手续完备的转款申请单，配合各部门在支票上填写日期、对方单位户名、金额、用款明细、加盖公司财务章、个人私章再到银行办理转帐事宜</a:t>
            </a:r>
            <a:r>
              <a:rPr kumimoji="1" lang="zh-CN" altLang="en-US" sz="1400" b="1" dirty="0"/>
              <a:t>。</a:t>
            </a:r>
            <a:endParaRPr kumimoji="1" lang="zh-CN" altLang="en-US" sz="1400" b="1" u="sng" dirty="0"/>
          </a:p>
        </p:txBody>
      </p:sp>
      <p:sp>
        <p:nvSpPr>
          <p:cNvPr id="50" name="矩形 49">
            <a:extLst>
              <a:ext uri="{FF2B5EF4-FFF2-40B4-BE49-F238E27FC236}">
                <a16:creationId xmlns:a16="http://schemas.microsoft.com/office/drawing/2014/main" id="{E49DD0EA-7391-4509-910E-A1E2EA4F6C17}"/>
              </a:ext>
            </a:extLst>
          </p:cNvPr>
          <p:cNvSpPr/>
          <p:nvPr/>
        </p:nvSpPr>
        <p:spPr>
          <a:xfrm>
            <a:off x="6383957" y="4048455"/>
            <a:ext cx="1849480" cy="1815882"/>
          </a:xfrm>
          <a:prstGeom prst="rect">
            <a:avLst/>
          </a:prstGeom>
        </p:spPr>
        <p:txBody>
          <a:bodyPr wrap="square">
            <a:spAutoFit/>
          </a:bodyPr>
          <a:lstStyle/>
          <a:p>
            <a:pPr eaLnBrk="0" hangingPunct="0">
              <a:lnSpc>
                <a:spcPct val="100000"/>
              </a:lnSpc>
              <a:spcBef>
                <a:spcPct val="0"/>
              </a:spcBef>
              <a:buClr>
                <a:srgbClr val="CC0099"/>
              </a:buClr>
              <a:buSzTx/>
            </a:pPr>
            <a:r>
              <a:rPr kumimoji="1" lang="zh-CN" altLang="en-US" sz="1400" dirty="0"/>
              <a:t>网上银行</a:t>
            </a:r>
            <a:r>
              <a:rPr kumimoji="1" lang="en-US" altLang="zh-CN" sz="1400" dirty="0"/>
              <a:t>:</a:t>
            </a:r>
            <a:r>
              <a:rPr kumimoji="1" lang="zh-CN" altLang="en-US" sz="1400" dirty="0"/>
              <a:t>根据填写无误且手续完备的转款申请单，配合各部门在网上填写对方单位户名、开户行、账号等信息，然后通知复核人员进行复核办理转帐事宜。</a:t>
            </a:r>
          </a:p>
        </p:txBody>
      </p:sp>
      <p:sp>
        <p:nvSpPr>
          <p:cNvPr id="51" name="矩形 50">
            <a:extLst>
              <a:ext uri="{FF2B5EF4-FFF2-40B4-BE49-F238E27FC236}">
                <a16:creationId xmlns:a16="http://schemas.microsoft.com/office/drawing/2014/main" id="{97F640E4-B216-41BB-A485-8888740B6920}"/>
              </a:ext>
            </a:extLst>
          </p:cNvPr>
          <p:cNvSpPr/>
          <p:nvPr/>
        </p:nvSpPr>
        <p:spPr>
          <a:xfrm>
            <a:off x="8277918" y="4048455"/>
            <a:ext cx="1849480" cy="2031325"/>
          </a:xfrm>
          <a:prstGeom prst="rect">
            <a:avLst/>
          </a:prstGeom>
        </p:spPr>
        <p:txBody>
          <a:bodyPr wrap="square">
            <a:spAutoFit/>
          </a:bodyPr>
          <a:lstStyle/>
          <a:p>
            <a:pPr eaLnBrk="0" hangingPunct="0">
              <a:lnSpc>
                <a:spcPct val="100000"/>
              </a:lnSpc>
              <a:spcBef>
                <a:spcPct val="0"/>
              </a:spcBef>
              <a:buClrTx/>
              <a:buSzTx/>
              <a:buFontTx/>
              <a:buNone/>
            </a:pPr>
            <a:r>
              <a:rPr kumimoji="1" lang="zh-CN" altLang="en-US" sz="1400" dirty="0"/>
              <a:t>转帐支票：根据填写无误且手续完备的转款申请单，配合各部门在支票上填写日期、对方单位户名、金额、用款明细、加盖公司财务章、个人私章再到银行办理转帐事宜</a:t>
            </a:r>
            <a:r>
              <a:rPr kumimoji="1" lang="zh-CN" altLang="en-US" sz="1400" b="1" dirty="0"/>
              <a:t>。</a:t>
            </a:r>
            <a:endParaRPr kumimoji="1" lang="zh-CN" altLang="en-US" sz="1400" b="1" u="sng" dirty="0"/>
          </a:p>
        </p:txBody>
      </p:sp>
    </p:spTree>
    <p:extLst>
      <p:ext uri="{BB962C8B-B14F-4D97-AF65-F5344CB8AC3E}">
        <p14:creationId xmlns:p14="http://schemas.microsoft.com/office/powerpoint/2010/main" val="3943867330"/>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 calcmode="lin" valueType="num">
                                      <p:cBhvr>
                                        <p:cTn id="9" dur="500" fill="hold"/>
                                        <p:tgtEl>
                                          <p:spTgt spid="29"/>
                                        </p:tgtEl>
                                        <p:attrNameLst>
                                          <p:attrName>style.rotation</p:attrName>
                                        </p:attrNameLst>
                                      </p:cBhvr>
                                      <p:tavLst>
                                        <p:tav tm="0">
                                          <p:val>
                                            <p:fltVal val="360"/>
                                          </p:val>
                                        </p:tav>
                                        <p:tav tm="100000">
                                          <p:val>
                                            <p:fltVal val="0"/>
                                          </p:val>
                                        </p:tav>
                                      </p:tavLst>
                                    </p:anim>
                                    <p:animEffect transition="in" filter="fade">
                                      <p:cBhvr>
                                        <p:cTn id="10" dur="500"/>
                                        <p:tgtEl>
                                          <p:spTgt spid="2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left)">
                                      <p:cBhvr>
                                        <p:cTn id="14" dur="3000"/>
                                        <p:tgtEl>
                                          <p:spTgt spid="28"/>
                                        </p:tgtEl>
                                      </p:cBhvr>
                                    </p:animEffect>
                                  </p:childTnLst>
                                </p:cTn>
                              </p:par>
                              <p:par>
                                <p:cTn id="15" presetID="49" presetClass="entr" presetSubtype="0" decel="100000" fill="hold" grpId="0" nodeType="withEffect">
                                  <p:stCondLst>
                                    <p:cond delay="25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 calcmode="lin" valueType="num">
                                      <p:cBhvr>
                                        <p:cTn id="19" dur="500" fill="hold"/>
                                        <p:tgtEl>
                                          <p:spTgt spid="31"/>
                                        </p:tgtEl>
                                        <p:attrNameLst>
                                          <p:attrName>style.rotation</p:attrName>
                                        </p:attrNameLst>
                                      </p:cBhvr>
                                      <p:tavLst>
                                        <p:tav tm="0">
                                          <p:val>
                                            <p:fltVal val="360"/>
                                          </p:val>
                                        </p:tav>
                                        <p:tav tm="100000">
                                          <p:val>
                                            <p:fltVal val="0"/>
                                          </p:val>
                                        </p:tav>
                                      </p:tavLst>
                                    </p:anim>
                                    <p:animEffect transition="in" filter="fade">
                                      <p:cBhvr>
                                        <p:cTn id="20" dur="500"/>
                                        <p:tgtEl>
                                          <p:spTgt spid="31"/>
                                        </p:tgtEl>
                                      </p:cBhvr>
                                    </p:animEffect>
                                  </p:childTnLst>
                                </p:cTn>
                              </p:par>
                              <p:par>
                                <p:cTn id="21" presetID="49" presetClass="entr" presetSubtype="0" decel="100000" fill="hold" grpId="0" nodeType="withEffect">
                                  <p:stCondLst>
                                    <p:cond delay="75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 calcmode="lin" valueType="num">
                                      <p:cBhvr>
                                        <p:cTn id="25" dur="500" fill="hold"/>
                                        <p:tgtEl>
                                          <p:spTgt spid="32"/>
                                        </p:tgtEl>
                                        <p:attrNameLst>
                                          <p:attrName>style.rotation</p:attrName>
                                        </p:attrNameLst>
                                      </p:cBhvr>
                                      <p:tavLst>
                                        <p:tav tm="0">
                                          <p:val>
                                            <p:fltVal val="360"/>
                                          </p:val>
                                        </p:tav>
                                        <p:tav tm="100000">
                                          <p:val>
                                            <p:fltVal val="0"/>
                                          </p:val>
                                        </p:tav>
                                      </p:tavLst>
                                    </p:anim>
                                    <p:animEffect transition="in" filter="fade">
                                      <p:cBhvr>
                                        <p:cTn id="26" dur="500"/>
                                        <p:tgtEl>
                                          <p:spTgt spid="32"/>
                                        </p:tgtEl>
                                      </p:cBhvr>
                                    </p:animEffect>
                                  </p:childTnLst>
                                </p:cTn>
                              </p:par>
                              <p:par>
                                <p:cTn id="27" presetID="49" presetClass="entr" presetSubtype="0" decel="100000" fill="hold" grpId="0" nodeType="withEffect">
                                  <p:stCondLst>
                                    <p:cond delay="125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 calcmode="lin" valueType="num">
                                      <p:cBhvr>
                                        <p:cTn id="31" dur="500" fill="hold"/>
                                        <p:tgtEl>
                                          <p:spTgt spid="33"/>
                                        </p:tgtEl>
                                        <p:attrNameLst>
                                          <p:attrName>style.rotation</p:attrName>
                                        </p:attrNameLst>
                                      </p:cBhvr>
                                      <p:tavLst>
                                        <p:tav tm="0">
                                          <p:val>
                                            <p:fltVal val="360"/>
                                          </p:val>
                                        </p:tav>
                                        <p:tav tm="100000">
                                          <p:val>
                                            <p:fltVal val="0"/>
                                          </p:val>
                                        </p:tav>
                                      </p:tavLst>
                                    </p:anim>
                                    <p:animEffect transition="in" filter="fade">
                                      <p:cBhvr>
                                        <p:cTn id="32" dur="500"/>
                                        <p:tgtEl>
                                          <p:spTgt spid="33"/>
                                        </p:tgtEl>
                                      </p:cBhvr>
                                    </p:animEffect>
                                  </p:childTnLst>
                                </p:cTn>
                              </p:par>
                              <p:par>
                                <p:cTn id="33" presetID="49" presetClass="entr" presetSubtype="0" decel="100000" fill="hold" grpId="0" nodeType="withEffect">
                                  <p:stCondLst>
                                    <p:cond delay="175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 calcmode="lin" valueType="num">
                                      <p:cBhvr>
                                        <p:cTn id="37" dur="500" fill="hold"/>
                                        <p:tgtEl>
                                          <p:spTgt spid="34"/>
                                        </p:tgtEl>
                                        <p:attrNameLst>
                                          <p:attrName>style.rotation</p:attrName>
                                        </p:attrNameLst>
                                      </p:cBhvr>
                                      <p:tavLst>
                                        <p:tav tm="0">
                                          <p:val>
                                            <p:fltVal val="360"/>
                                          </p:val>
                                        </p:tav>
                                        <p:tav tm="100000">
                                          <p:val>
                                            <p:fltVal val="0"/>
                                          </p:val>
                                        </p:tav>
                                      </p:tavLst>
                                    </p:anim>
                                    <p:animEffect transition="in" filter="fade">
                                      <p:cBhvr>
                                        <p:cTn id="38" dur="500"/>
                                        <p:tgtEl>
                                          <p:spTgt spid="34"/>
                                        </p:tgtEl>
                                      </p:cBhvr>
                                    </p:animEffect>
                                  </p:childTnLst>
                                </p:cTn>
                              </p:par>
                              <p:par>
                                <p:cTn id="39" presetID="49" presetClass="entr" presetSubtype="0" decel="100000" fill="hold" grpId="0" nodeType="withEffect">
                                  <p:stCondLst>
                                    <p:cond delay="225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 calcmode="lin" valueType="num">
                                      <p:cBhvr>
                                        <p:cTn id="43" dur="500" fill="hold"/>
                                        <p:tgtEl>
                                          <p:spTgt spid="30"/>
                                        </p:tgtEl>
                                        <p:attrNameLst>
                                          <p:attrName>style.rotation</p:attrName>
                                        </p:attrNameLst>
                                      </p:cBhvr>
                                      <p:tavLst>
                                        <p:tav tm="0">
                                          <p:val>
                                            <p:fltVal val="360"/>
                                          </p:val>
                                        </p:tav>
                                        <p:tav tm="100000">
                                          <p:val>
                                            <p:fltVal val="0"/>
                                          </p:val>
                                        </p:tav>
                                      </p:tavLst>
                                    </p:anim>
                                    <p:animEffect transition="in" filter="fade">
                                      <p:cBhvr>
                                        <p:cTn id="44" dur="500"/>
                                        <p:tgtEl>
                                          <p:spTgt spid="30"/>
                                        </p:tgtEl>
                                      </p:cBhvr>
                                    </p:animEffect>
                                  </p:childTnLst>
                                </p:cTn>
                              </p:par>
                            </p:childTnLst>
                          </p:cTn>
                        </p:par>
                        <p:par>
                          <p:cTn id="45" fill="hold">
                            <p:stCondLst>
                              <p:cond delay="3500"/>
                            </p:stCondLst>
                            <p:childTnLst>
                              <p:par>
                                <p:cTn id="46" presetID="42" presetClass="entr" presetSubtype="0"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42" presetClass="entr" presetSubtype="0" fill="hold"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1000"/>
                                        <p:tgtEl>
                                          <p:spTgt spid="39"/>
                                        </p:tgtEl>
                                      </p:cBhvr>
                                    </p:animEffect>
                                    <p:anim calcmode="lin" valueType="num">
                                      <p:cBhvr>
                                        <p:cTn id="55" dur="1000" fill="hold"/>
                                        <p:tgtEl>
                                          <p:spTgt spid="39"/>
                                        </p:tgtEl>
                                        <p:attrNameLst>
                                          <p:attrName>ppt_x</p:attrName>
                                        </p:attrNameLst>
                                      </p:cBhvr>
                                      <p:tavLst>
                                        <p:tav tm="0">
                                          <p:val>
                                            <p:strVal val="#ppt_x"/>
                                          </p:val>
                                        </p:tav>
                                        <p:tav tm="100000">
                                          <p:val>
                                            <p:strVal val="#ppt_x"/>
                                          </p:val>
                                        </p:tav>
                                      </p:tavLst>
                                    </p:anim>
                                    <p:anim calcmode="lin" valueType="num">
                                      <p:cBhvr>
                                        <p:cTn id="56" dur="1000" fill="hold"/>
                                        <p:tgtEl>
                                          <p:spTgt spid="39"/>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2" presetClass="entr" presetSubtype="0"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42" presetClass="entr" presetSubtype="0" fill="hold" nodeType="after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fade">
                                      <p:cBhvr>
                                        <p:cTn id="66" dur="1000"/>
                                        <p:tgtEl>
                                          <p:spTgt spid="44"/>
                                        </p:tgtEl>
                                      </p:cBhvr>
                                    </p:animEffect>
                                    <p:anim calcmode="lin" valueType="num">
                                      <p:cBhvr>
                                        <p:cTn id="67" dur="1000" fill="hold"/>
                                        <p:tgtEl>
                                          <p:spTgt spid="44"/>
                                        </p:tgtEl>
                                        <p:attrNameLst>
                                          <p:attrName>ppt_x</p:attrName>
                                        </p:attrNameLst>
                                      </p:cBhvr>
                                      <p:tavLst>
                                        <p:tav tm="0">
                                          <p:val>
                                            <p:strVal val="#ppt_x"/>
                                          </p:val>
                                        </p:tav>
                                        <p:tav tm="100000">
                                          <p:val>
                                            <p:strVal val="#ppt_x"/>
                                          </p:val>
                                        </p:tav>
                                      </p:tavLst>
                                    </p:anim>
                                    <p:anim calcmode="lin" valueType="num">
                                      <p:cBhvr>
                                        <p:cTn id="68" dur="1000" fill="hold"/>
                                        <p:tgtEl>
                                          <p:spTgt spid="44"/>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500"/>
                                  </p:stCondLst>
                                  <p:childTnLst>
                                    <p:set>
                                      <p:cBhvr>
                                        <p:cTn id="70" dur="1" fill="hold">
                                          <p:stCondLst>
                                            <p:cond delay="0"/>
                                          </p:stCondLst>
                                        </p:cTn>
                                        <p:tgtEl>
                                          <p:spTgt spid="48"/>
                                        </p:tgtEl>
                                        <p:attrNameLst>
                                          <p:attrName>style.visibility</p:attrName>
                                        </p:attrNameLst>
                                      </p:cBhvr>
                                      <p:to>
                                        <p:strVal val="visible"/>
                                      </p:to>
                                    </p:set>
                                    <p:anim calcmode="lin" valueType="num">
                                      <p:cBhvr>
                                        <p:cTn id="71" dur="500" fill="hold"/>
                                        <p:tgtEl>
                                          <p:spTgt spid="48"/>
                                        </p:tgtEl>
                                        <p:attrNameLst>
                                          <p:attrName>ppt_w</p:attrName>
                                        </p:attrNameLst>
                                      </p:cBhvr>
                                      <p:tavLst>
                                        <p:tav tm="0">
                                          <p:val>
                                            <p:fltVal val="0"/>
                                          </p:val>
                                        </p:tav>
                                        <p:tav tm="100000">
                                          <p:val>
                                            <p:strVal val="#ppt_w"/>
                                          </p:val>
                                        </p:tav>
                                      </p:tavLst>
                                    </p:anim>
                                    <p:anim calcmode="lin" valueType="num">
                                      <p:cBhvr>
                                        <p:cTn id="72" dur="500" fill="hold"/>
                                        <p:tgtEl>
                                          <p:spTgt spid="48"/>
                                        </p:tgtEl>
                                        <p:attrNameLst>
                                          <p:attrName>ppt_h</p:attrName>
                                        </p:attrNameLst>
                                      </p:cBhvr>
                                      <p:tavLst>
                                        <p:tav tm="0">
                                          <p:val>
                                            <p:fltVal val="0"/>
                                          </p:val>
                                        </p:tav>
                                        <p:tav tm="100000">
                                          <p:val>
                                            <p:strVal val="#ppt_h"/>
                                          </p:val>
                                        </p:tav>
                                      </p:tavLst>
                                    </p:anim>
                                    <p:animEffect transition="in" filter="fade">
                                      <p:cBhvr>
                                        <p:cTn id="73" dur="500"/>
                                        <p:tgtEl>
                                          <p:spTgt spid="48"/>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49"/>
                                        </p:tgtEl>
                                        <p:attrNameLst>
                                          <p:attrName>style.visibility</p:attrName>
                                        </p:attrNameLst>
                                      </p:cBhvr>
                                      <p:to>
                                        <p:strVal val="visible"/>
                                      </p:to>
                                    </p:set>
                                    <p:anim calcmode="lin" valueType="num">
                                      <p:cBhvr>
                                        <p:cTn id="76" dur="500" fill="hold"/>
                                        <p:tgtEl>
                                          <p:spTgt spid="49"/>
                                        </p:tgtEl>
                                        <p:attrNameLst>
                                          <p:attrName>ppt_w</p:attrName>
                                        </p:attrNameLst>
                                      </p:cBhvr>
                                      <p:tavLst>
                                        <p:tav tm="0">
                                          <p:val>
                                            <p:fltVal val="0"/>
                                          </p:val>
                                        </p:tav>
                                        <p:tav tm="100000">
                                          <p:val>
                                            <p:strVal val="#ppt_w"/>
                                          </p:val>
                                        </p:tav>
                                      </p:tavLst>
                                    </p:anim>
                                    <p:anim calcmode="lin" valueType="num">
                                      <p:cBhvr>
                                        <p:cTn id="77" dur="500" fill="hold"/>
                                        <p:tgtEl>
                                          <p:spTgt spid="49"/>
                                        </p:tgtEl>
                                        <p:attrNameLst>
                                          <p:attrName>ppt_h</p:attrName>
                                        </p:attrNameLst>
                                      </p:cBhvr>
                                      <p:tavLst>
                                        <p:tav tm="0">
                                          <p:val>
                                            <p:fltVal val="0"/>
                                          </p:val>
                                        </p:tav>
                                        <p:tav tm="100000">
                                          <p:val>
                                            <p:strVal val="#ppt_h"/>
                                          </p:val>
                                        </p:tav>
                                      </p:tavLst>
                                    </p:anim>
                                    <p:animEffect transition="in" filter="fade">
                                      <p:cBhvr>
                                        <p:cTn id="78" dur="500"/>
                                        <p:tgtEl>
                                          <p:spTgt spid="49"/>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50"/>
                                        </p:tgtEl>
                                        <p:attrNameLst>
                                          <p:attrName>style.visibility</p:attrName>
                                        </p:attrNameLst>
                                      </p:cBhvr>
                                      <p:to>
                                        <p:strVal val="visible"/>
                                      </p:to>
                                    </p:set>
                                    <p:anim calcmode="lin" valueType="num">
                                      <p:cBhvr>
                                        <p:cTn id="81" dur="500" fill="hold"/>
                                        <p:tgtEl>
                                          <p:spTgt spid="50"/>
                                        </p:tgtEl>
                                        <p:attrNameLst>
                                          <p:attrName>ppt_w</p:attrName>
                                        </p:attrNameLst>
                                      </p:cBhvr>
                                      <p:tavLst>
                                        <p:tav tm="0">
                                          <p:val>
                                            <p:fltVal val="0"/>
                                          </p:val>
                                        </p:tav>
                                        <p:tav tm="100000">
                                          <p:val>
                                            <p:strVal val="#ppt_w"/>
                                          </p:val>
                                        </p:tav>
                                      </p:tavLst>
                                    </p:anim>
                                    <p:anim calcmode="lin" valueType="num">
                                      <p:cBhvr>
                                        <p:cTn id="82" dur="500" fill="hold"/>
                                        <p:tgtEl>
                                          <p:spTgt spid="50"/>
                                        </p:tgtEl>
                                        <p:attrNameLst>
                                          <p:attrName>ppt_h</p:attrName>
                                        </p:attrNameLst>
                                      </p:cBhvr>
                                      <p:tavLst>
                                        <p:tav tm="0">
                                          <p:val>
                                            <p:fltVal val="0"/>
                                          </p:val>
                                        </p:tav>
                                        <p:tav tm="100000">
                                          <p:val>
                                            <p:strVal val="#ppt_h"/>
                                          </p:val>
                                        </p:tav>
                                      </p:tavLst>
                                    </p:anim>
                                    <p:animEffect transition="in" filter="fade">
                                      <p:cBhvr>
                                        <p:cTn id="83" dur="500"/>
                                        <p:tgtEl>
                                          <p:spTgt spid="50"/>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51"/>
                                        </p:tgtEl>
                                        <p:attrNameLst>
                                          <p:attrName>style.visibility</p:attrName>
                                        </p:attrNameLst>
                                      </p:cBhvr>
                                      <p:to>
                                        <p:strVal val="visible"/>
                                      </p:to>
                                    </p:set>
                                    <p:anim calcmode="lin" valueType="num">
                                      <p:cBhvr>
                                        <p:cTn id="86" dur="500" fill="hold"/>
                                        <p:tgtEl>
                                          <p:spTgt spid="51"/>
                                        </p:tgtEl>
                                        <p:attrNameLst>
                                          <p:attrName>ppt_w</p:attrName>
                                        </p:attrNameLst>
                                      </p:cBhvr>
                                      <p:tavLst>
                                        <p:tav tm="0">
                                          <p:val>
                                            <p:fltVal val="0"/>
                                          </p:val>
                                        </p:tav>
                                        <p:tav tm="100000">
                                          <p:val>
                                            <p:strVal val="#ppt_w"/>
                                          </p:val>
                                        </p:tav>
                                      </p:tavLst>
                                    </p:anim>
                                    <p:anim calcmode="lin" valueType="num">
                                      <p:cBhvr>
                                        <p:cTn id="87" dur="500" fill="hold"/>
                                        <p:tgtEl>
                                          <p:spTgt spid="51"/>
                                        </p:tgtEl>
                                        <p:attrNameLst>
                                          <p:attrName>ppt_h</p:attrName>
                                        </p:attrNameLst>
                                      </p:cBhvr>
                                      <p:tavLst>
                                        <p:tav tm="0">
                                          <p:val>
                                            <p:fltVal val="0"/>
                                          </p:val>
                                        </p:tav>
                                        <p:tav tm="100000">
                                          <p:val>
                                            <p:strVal val="#ppt_h"/>
                                          </p:val>
                                        </p:tav>
                                      </p:tavLst>
                                    </p:anim>
                                    <p:animEffect transition="in" filter="fade">
                                      <p:cBhvr>
                                        <p:cTn id="8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48" grpId="0"/>
      <p:bldP spid="49" grpId="0"/>
      <p:bldP spid="5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227E9545-5901-492A-8EF8-1795083778D8}"/>
              </a:ext>
            </a:extLst>
          </p:cNvPr>
          <p:cNvSpPr/>
          <p:nvPr/>
        </p:nvSpPr>
        <p:spPr>
          <a:xfrm>
            <a:off x="0" y="1979258"/>
            <a:ext cx="12297508" cy="27396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itle"/>
          <p:cNvSpPr/>
          <p:nvPr>
            <p:custDataLst>
              <p:tags r:id="rId2"/>
            </p:custDataLst>
          </p:nvPr>
        </p:nvSpPr>
        <p:spPr>
          <a:xfrm>
            <a:off x="3293587" y="3269149"/>
            <a:ext cx="5668707" cy="989964"/>
          </a:xfrm>
          <a:custGeom>
            <a:avLst/>
            <a:gdLst>
              <a:gd name="connsiteX0" fmla="*/ 0 w 3254309"/>
              <a:gd name="connsiteY0" fmla="*/ 0 h 696722"/>
              <a:gd name="connsiteX1" fmla="*/ 3254309 w 3254309"/>
              <a:gd name="connsiteY1" fmla="*/ 0 h 696722"/>
              <a:gd name="connsiteX2" fmla="*/ 3254309 w 3254309"/>
              <a:gd name="connsiteY2" fmla="*/ 696722 h 696722"/>
              <a:gd name="connsiteX3" fmla="*/ 0 w 3254309"/>
              <a:gd name="connsiteY3" fmla="*/ 696722 h 696722"/>
              <a:gd name="connsiteX4" fmla="*/ 0 w 3254309"/>
              <a:gd name="connsiteY4" fmla="*/ 0 h 696722"/>
              <a:gd name="connsiteX0" fmla="*/ 0 w 3254309"/>
              <a:gd name="connsiteY0" fmla="*/ 2004 h 698726"/>
              <a:gd name="connsiteX1" fmla="*/ 206017 w 3254309"/>
              <a:gd name="connsiteY1" fmla="*/ 0 h 698726"/>
              <a:gd name="connsiteX2" fmla="*/ 3254309 w 3254309"/>
              <a:gd name="connsiteY2" fmla="*/ 2004 h 698726"/>
              <a:gd name="connsiteX3" fmla="*/ 3254309 w 3254309"/>
              <a:gd name="connsiteY3" fmla="*/ 698726 h 698726"/>
              <a:gd name="connsiteX4" fmla="*/ 0 w 3254309"/>
              <a:gd name="connsiteY4" fmla="*/ 698726 h 698726"/>
              <a:gd name="connsiteX5" fmla="*/ 0 w 3254309"/>
              <a:gd name="connsiteY5" fmla="*/ 2004 h 698726"/>
              <a:gd name="connsiteX0" fmla="*/ 11697 w 3266006"/>
              <a:gd name="connsiteY0" fmla="*/ 2004 h 698726"/>
              <a:gd name="connsiteX1" fmla="*/ 217714 w 3266006"/>
              <a:gd name="connsiteY1" fmla="*/ 0 h 698726"/>
              <a:gd name="connsiteX2" fmla="*/ 3266006 w 3266006"/>
              <a:gd name="connsiteY2" fmla="*/ 2004 h 698726"/>
              <a:gd name="connsiteX3" fmla="*/ 3266006 w 3266006"/>
              <a:gd name="connsiteY3" fmla="*/ 698726 h 698726"/>
              <a:gd name="connsiteX4" fmla="*/ 11697 w 3266006"/>
              <a:gd name="connsiteY4" fmla="*/ 698726 h 698726"/>
              <a:gd name="connsiteX5" fmla="*/ 0 w 3266006"/>
              <a:gd name="connsiteY5" fmla="*/ 203200 h 698726"/>
              <a:gd name="connsiteX6" fmla="*/ 11697 w 3266006"/>
              <a:gd name="connsiteY6" fmla="*/ 2004 h 698726"/>
              <a:gd name="connsiteX0" fmla="*/ 0 w 3266006"/>
              <a:gd name="connsiteY0" fmla="*/ 203200 h 698726"/>
              <a:gd name="connsiteX1" fmla="*/ 217714 w 3266006"/>
              <a:gd name="connsiteY1" fmla="*/ 0 h 698726"/>
              <a:gd name="connsiteX2" fmla="*/ 3266006 w 3266006"/>
              <a:gd name="connsiteY2" fmla="*/ 2004 h 698726"/>
              <a:gd name="connsiteX3" fmla="*/ 3266006 w 3266006"/>
              <a:gd name="connsiteY3" fmla="*/ 698726 h 698726"/>
              <a:gd name="connsiteX4" fmla="*/ 11697 w 3266006"/>
              <a:gd name="connsiteY4" fmla="*/ 698726 h 698726"/>
              <a:gd name="connsiteX5" fmla="*/ 0 w 3266006"/>
              <a:gd name="connsiteY5" fmla="*/ 203200 h 698726"/>
              <a:gd name="connsiteX0" fmla="*/ 217714 w 3266006"/>
              <a:gd name="connsiteY0" fmla="*/ 0 h 698726"/>
              <a:gd name="connsiteX1" fmla="*/ 3266006 w 3266006"/>
              <a:gd name="connsiteY1" fmla="*/ 2004 h 698726"/>
              <a:gd name="connsiteX2" fmla="*/ 3266006 w 3266006"/>
              <a:gd name="connsiteY2" fmla="*/ 698726 h 698726"/>
              <a:gd name="connsiteX3" fmla="*/ 11697 w 3266006"/>
              <a:gd name="connsiteY3" fmla="*/ 698726 h 698726"/>
              <a:gd name="connsiteX4" fmla="*/ 0 w 3266006"/>
              <a:gd name="connsiteY4" fmla="*/ 203200 h 698726"/>
              <a:gd name="connsiteX5" fmla="*/ 309154 w 3266006"/>
              <a:gd name="connsiteY5" fmla="*/ 91440 h 698726"/>
              <a:gd name="connsiteX0" fmla="*/ 217714 w 3266006"/>
              <a:gd name="connsiteY0" fmla="*/ 0 h 698726"/>
              <a:gd name="connsiteX1" fmla="*/ 3266006 w 3266006"/>
              <a:gd name="connsiteY1" fmla="*/ 2004 h 698726"/>
              <a:gd name="connsiteX2" fmla="*/ 3266006 w 3266006"/>
              <a:gd name="connsiteY2" fmla="*/ 698726 h 698726"/>
              <a:gd name="connsiteX3" fmla="*/ 11697 w 3266006"/>
              <a:gd name="connsiteY3" fmla="*/ 698726 h 698726"/>
              <a:gd name="connsiteX4" fmla="*/ 0 w 3266006"/>
              <a:gd name="connsiteY4" fmla="*/ 203200 h 698726"/>
              <a:gd name="connsiteX0" fmla="*/ 206017 w 3254309"/>
              <a:gd name="connsiteY0" fmla="*/ 0 h 698726"/>
              <a:gd name="connsiteX1" fmla="*/ 3254309 w 3254309"/>
              <a:gd name="connsiteY1" fmla="*/ 2004 h 698726"/>
              <a:gd name="connsiteX2" fmla="*/ 3254309 w 3254309"/>
              <a:gd name="connsiteY2" fmla="*/ 698726 h 698726"/>
              <a:gd name="connsiteX3" fmla="*/ 0 w 3254309"/>
              <a:gd name="connsiteY3" fmla="*/ 698726 h 698726"/>
              <a:gd name="connsiteX4" fmla="*/ 209 w 3254309"/>
              <a:gd name="connsiteY4" fmla="*/ 203200 h 698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309" h="698726">
                <a:moveTo>
                  <a:pt x="206017" y="0"/>
                </a:moveTo>
                <a:lnTo>
                  <a:pt x="3254309" y="2004"/>
                </a:lnTo>
                <a:lnTo>
                  <a:pt x="3254309" y="698726"/>
                </a:lnTo>
                <a:lnTo>
                  <a:pt x="0" y="698726"/>
                </a:lnTo>
                <a:cubicBezTo>
                  <a:pt x="70" y="533551"/>
                  <a:pt x="139" y="368375"/>
                  <a:pt x="209" y="203200"/>
                </a:cubicBez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zh-CN" altLang="en-US" sz="3200" b="1" dirty="0">
                <a:solidFill>
                  <a:schemeClr val="tx2"/>
                </a:solidFill>
                <a:latin typeface="微软雅黑" panose="020B0503020204020204" pitchFamily="34" charset="-122"/>
                <a:ea typeface="微软雅黑" panose="020B0503020204020204" pitchFamily="34" charset="-122"/>
                <a:cs typeface="Times New Roman" panose="02020603050405020304" pitchFamily="18" charset="0"/>
              </a:rPr>
              <a:t>发票</a:t>
            </a:r>
            <a:endParaRPr lang="en-US" altLang="zh-CN" sz="3200" b="1" dirty="0">
              <a:solidFill>
                <a:schemeClr val="tx2"/>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en-US" altLang="zh-CN" sz="3200" b="1" dirty="0">
                <a:solidFill>
                  <a:srgbClr val="2474BA"/>
                </a:solidFill>
                <a:latin typeface="Times New Roman" panose="02020603050405020304" pitchFamily="18" charset="0"/>
                <a:ea typeface="华文细黑" panose="02010600040101010101" pitchFamily="2" charset="-122"/>
                <a:cs typeface="Times New Roman" panose="02020603050405020304" pitchFamily="18" charset="0"/>
              </a:rPr>
              <a:t>Industry Analysis</a:t>
            </a:r>
            <a:endParaRPr lang="zh-CN" altLang="en-US" sz="3200" b="1" dirty="0">
              <a:solidFill>
                <a:srgbClr val="2474BA"/>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MH_Others_1"/>
          <p:cNvSpPr/>
          <p:nvPr>
            <p:custDataLst>
              <p:tags r:id="rId3"/>
            </p:custDataLst>
          </p:nvPr>
        </p:nvSpPr>
        <p:spPr>
          <a:xfrm rot="8275313">
            <a:off x="3252204" y="3009954"/>
            <a:ext cx="144016" cy="288032"/>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 name="MH_Others_2"/>
          <p:cNvSpPr/>
          <p:nvPr>
            <p:custDataLst>
              <p:tags r:id="rId4"/>
            </p:custDataLst>
          </p:nvPr>
        </p:nvSpPr>
        <p:spPr>
          <a:xfrm rot="5747767">
            <a:off x="3267232" y="3242330"/>
            <a:ext cx="66788" cy="133576"/>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 name="MH_Number"/>
          <p:cNvSpPr txBox="1"/>
          <p:nvPr>
            <p:custDataLst>
              <p:tags r:id="rId5"/>
            </p:custDataLst>
          </p:nvPr>
        </p:nvSpPr>
        <p:spPr>
          <a:xfrm>
            <a:off x="4877178" y="2043723"/>
            <a:ext cx="2501522" cy="1250827"/>
          </a:xfrm>
          <a:prstGeom prst="rect">
            <a:avLst/>
          </a:prstGeom>
          <a:noFill/>
        </p:spPr>
        <p:txBody>
          <a:bodyPr wrap="square" lIns="0" tIns="0" rIns="0" bIns="0" rtlCol="0" anchor="ctr" anchorCtr="0">
            <a:noAutofit/>
          </a:bodyPr>
          <a:lstStyle/>
          <a:p>
            <a:pPr algn="ctr"/>
            <a:r>
              <a:rPr lang="en-US" altLang="zh-CN" sz="11500" dirty="0">
                <a:solidFill>
                  <a:srgbClr val="0070C0"/>
                </a:solidFill>
                <a:latin typeface="Times New Roman" panose="02020603050405020304" pitchFamily="18" charset="0"/>
                <a:cs typeface="Times New Roman" panose="02020603050405020304" pitchFamily="18" charset="0"/>
              </a:rPr>
              <a:t>3</a:t>
            </a:r>
            <a:endParaRPr lang="zh-CN" altLang="en-US" sz="11500" dirty="0">
              <a:solidFill>
                <a:srgbClr val="0070C0"/>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375723072"/>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mph" presetSubtype="0" fill="hold" grpId="0" nodeType="afterEffect">
                                  <p:stCondLst>
                                    <p:cond delay="0"/>
                                  </p:stCondLst>
                                  <p:iterate type="lt">
                                    <p:tmPct val="4000"/>
                                  </p:iterate>
                                  <p:childTnLst>
                                    <p:set>
                                      <p:cBhvr override="childStyle">
                                        <p:cTn id="12" dur="500" fill="hold"/>
                                        <p:tgtEl>
                                          <p:spTgt spid="2"/>
                                        </p:tgtEl>
                                        <p:attrNameLst>
                                          <p:attrName>style.color</p:attrName>
                                        </p:attrNameLst>
                                      </p:cBhvr>
                                      <p:to>
                                        <p:clrVal>
                                          <a:schemeClr val="accent2"/>
                                        </p:clrVal>
                                      </p:to>
                                    </p:set>
                                    <p:set>
                                      <p:cBhvr>
                                        <p:cTn id="13" dur="500" fill="hold"/>
                                        <p:tgtEl>
                                          <p:spTgt spid="2"/>
                                        </p:tgtEl>
                                        <p:attrNameLst>
                                          <p:attrName>fillcolor</p:attrName>
                                        </p:attrNameLst>
                                      </p:cBhvr>
                                      <p:to>
                                        <p:clrVal>
                                          <a:schemeClr val="accent2"/>
                                        </p:clrVal>
                                      </p:to>
                                    </p:set>
                                    <p:set>
                                      <p:cBhvr>
                                        <p:cTn id="14"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a:extLst>
              <a:ext uri="{FF2B5EF4-FFF2-40B4-BE49-F238E27FC236}">
                <a16:creationId xmlns:a16="http://schemas.microsoft.com/office/drawing/2014/main" id="{96D82F9E-7E8B-416D-92BB-C2092B6AFF78}"/>
              </a:ext>
            </a:extLst>
          </p:cNvPr>
          <p:cNvSpPr txBox="1">
            <a:spLocks noChangeArrowheads="1"/>
          </p:cNvSpPr>
          <p:nvPr>
            <p:custDataLst>
              <p:tags r:id="rId1"/>
            </p:custDataLst>
          </p:nvPr>
        </p:nvSpPr>
        <p:spPr bwMode="auto">
          <a:xfrm>
            <a:off x="5148264" y="3021014"/>
            <a:ext cx="6683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chemeClr val="tx2"/>
                </a:solidFill>
              </a:rPr>
              <a:t>04</a:t>
            </a:r>
            <a:endParaRPr lang="zh-CN" altLang="en-US" sz="2800">
              <a:solidFill>
                <a:schemeClr val="tx2"/>
              </a:solidFill>
            </a:endParaRPr>
          </a:p>
        </p:txBody>
      </p:sp>
      <p:sp>
        <p:nvSpPr>
          <p:cNvPr id="3" name="MH_Text_4">
            <a:extLst>
              <a:ext uri="{FF2B5EF4-FFF2-40B4-BE49-F238E27FC236}">
                <a16:creationId xmlns:a16="http://schemas.microsoft.com/office/drawing/2014/main" id="{99B05DAB-AE08-46E7-B68B-FDFA45DE78CA}"/>
              </a:ext>
            </a:extLst>
          </p:cNvPr>
          <p:cNvSpPr/>
          <p:nvPr>
            <p:custDataLst>
              <p:tags r:id="rId2"/>
            </p:custDataLst>
          </p:nvPr>
        </p:nvSpPr>
        <p:spPr>
          <a:xfrm>
            <a:off x="2700339" y="2917000"/>
            <a:ext cx="2054225" cy="968375"/>
          </a:xfrm>
          <a:prstGeom prst="rect">
            <a:avLst/>
          </a:prstGeom>
        </p:spPr>
        <p:txBody>
          <a:bodyPr>
            <a:noAutofit/>
          </a:bodyPr>
          <a:lstStyle/>
          <a:p>
            <a:pPr algn="just">
              <a:lnSpc>
                <a:spcPct val="120000"/>
              </a:lnSpc>
              <a:defRPr/>
            </a:pPr>
            <a:r>
              <a:rPr lang="zh-CN" altLang="en-US" sz="1000" dirty="0">
                <a:solidFill>
                  <a:srgbClr val="000000"/>
                </a:solidFill>
                <a:latin typeface="微软雅黑" panose="020B0503020204020204" pitchFamily="34" charset="-122"/>
                <a:ea typeface="微软雅黑" panose="020B0503020204020204" pitchFamily="34" charset="-122"/>
              </a:rPr>
              <a:t>税务登记证副本复印件、公章、填写代开发票申请表、营业税纳税申报表、服务纳税申报表。（备注：代开发票申请表要盖付款人公章和代开发票公司的公章）</a:t>
            </a:r>
            <a:endParaRPr lang="en-US" altLang="zh-CN" sz="1000" kern="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 name="MH_SubTitle_4">
            <a:extLst>
              <a:ext uri="{FF2B5EF4-FFF2-40B4-BE49-F238E27FC236}">
                <a16:creationId xmlns:a16="http://schemas.microsoft.com/office/drawing/2014/main" id="{6ED50F2B-AAFB-4A6C-80CD-50101938F82C}"/>
              </a:ext>
            </a:extLst>
          </p:cNvPr>
          <p:cNvSpPr/>
          <p:nvPr>
            <p:custDataLst>
              <p:tags r:id="rId3"/>
            </p:custDataLst>
          </p:nvPr>
        </p:nvSpPr>
        <p:spPr>
          <a:xfrm>
            <a:off x="2506664" y="2581001"/>
            <a:ext cx="2447924" cy="369332"/>
          </a:xfrm>
          <a:prstGeom prst="rect">
            <a:avLst/>
          </a:prstGeom>
        </p:spPr>
        <p:txBody>
          <a:bodyPr wrap="square" anchor="ctr">
            <a:spAutoFit/>
          </a:bodyPr>
          <a:lstStyle/>
          <a:p>
            <a:pPr>
              <a:lnSpc>
                <a:spcPct val="90000"/>
              </a:lnSpc>
              <a:buFont typeface="Wingdings" panose="05000000000000000000" pitchFamily="2" charset="2"/>
              <a:buNone/>
            </a:pPr>
            <a:r>
              <a:rPr lang="zh-CN" altLang="en-US" sz="2000" dirty="0">
                <a:solidFill>
                  <a:schemeClr val="tx2"/>
                </a:solidFill>
                <a:latin typeface="微软雅黑" panose="020B0503020204020204" pitchFamily="34" charset="-122"/>
                <a:ea typeface="微软雅黑" panose="020B0503020204020204" pitchFamily="34" charset="-122"/>
              </a:rPr>
              <a:t>到地税代开发票：</a:t>
            </a:r>
          </a:p>
        </p:txBody>
      </p:sp>
      <p:sp>
        <p:nvSpPr>
          <p:cNvPr id="5" name="MH_Other_2">
            <a:extLst>
              <a:ext uri="{FF2B5EF4-FFF2-40B4-BE49-F238E27FC236}">
                <a16:creationId xmlns:a16="http://schemas.microsoft.com/office/drawing/2014/main" id="{0B513594-3AB1-4E76-8DE9-211BB23FE2E4}"/>
              </a:ext>
            </a:extLst>
          </p:cNvPr>
          <p:cNvSpPr txBox="1">
            <a:spLocks noChangeArrowheads="1"/>
          </p:cNvSpPr>
          <p:nvPr>
            <p:custDataLst>
              <p:tags r:id="rId4"/>
            </p:custDataLst>
          </p:nvPr>
        </p:nvSpPr>
        <p:spPr bwMode="auto">
          <a:xfrm>
            <a:off x="5148264" y="4383089"/>
            <a:ext cx="6683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chemeClr val="tx2"/>
                </a:solidFill>
              </a:rPr>
              <a:t>02</a:t>
            </a:r>
            <a:endParaRPr lang="zh-CN" altLang="en-US" sz="2800">
              <a:solidFill>
                <a:schemeClr val="tx2"/>
              </a:solidFill>
            </a:endParaRPr>
          </a:p>
        </p:txBody>
      </p:sp>
      <p:sp>
        <p:nvSpPr>
          <p:cNvPr id="6" name="MH_Text_2">
            <a:extLst>
              <a:ext uri="{FF2B5EF4-FFF2-40B4-BE49-F238E27FC236}">
                <a16:creationId xmlns:a16="http://schemas.microsoft.com/office/drawing/2014/main" id="{FF90B858-AE87-45BA-B98F-23BBEAA6147D}"/>
              </a:ext>
            </a:extLst>
          </p:cNvPr>
          <p:cNvSpPr/>
          <p:nvPr>
            <p:custDataLst>
              <p:tags r:id="rId5"/>
            </p:custDataLst>
          </p:nvPr>
        </p:nvSpPr>
        <p:spPr>
          <a:xfrm>
            <a:off x="2700339" y="4279075"/>
            <a:ext cx="2054225" cy="968375"/>
          </a:xfrm>
          <a:prstGeom prst="rect">
            <a:avLst/>
          </a:prstGeom>
        </p:spPr>
        <p:txBody>
          <a:bodyPr>
            <a:normAutofit/>
          </a:bodyPr>
          <a:lstStyle/>
          <a:p>
            <a:pPr algn="just">
              <a:lnSpc>
                <a:spcPct val="120000"/>
              </a:lnSpc>
              <a:defRPr/>
            </a:pPr>
            <a:r>
              <a:rPr lang="zh-CN" altLang="en-US" sz="1000" dirty="0">
                <a:solidFill>
                  <a:srgbClr val="000000"/>
                </a:solidFill>
                <a:latin typeface="微软雅黑" panose="020B0503020204020204" pitchFamily="34" charset="-122"/>
                <a:ea typeface="微软雅黑" panose="020B0503020204020204" pitchFamily="34" charset="-122"/>
              </a:rPr>
              <a:t>购买方的拒收证明加盖公章、填写红字申请单加盖财务章、国税局的开票通知单。</a:t>
            </a:r>
            <a:endParaRPr lang="en-US" altLang="zh-CN" sz="1000" kern="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 name="MH_SubTitle_2">
            <a:extLst>
              <a:ext uri="{FF2B5EF4-FFF2-40B4-BE49-F238E27FC236}">
                <a16:creationId xmlns:a16="http://schemas.microsoft.com/office/drawing/2014/main" id="{ABA39C85-AD56-43A0-AD50-63F1CCB12742}"/>
              </a:ext>
            </a:extLst>
          </p:cNvPr>
          <p:cNvSpPr/>
          <p:nvPr>
            <p:custDataLst>
              <p:tags r:id="rId6"/>
            </p:custDataLst>
          </p:nvPr>
        </p:nvSpPr>
        <p:spPr>
          <a:xfrm>
            <a:off x="2467711" y="3936971"/>
            <a:ext cx="2680553" cy="400110"/>
          </a:xfrm>
          <a:prstGeom prst="rect">
            <a:avLst/>
          </a:prstGeom>
        </p:spPr>
        <p:txBody>
          <a:bodyPr wrap="square" anchor="ctr">
            <a:spAutoFit/>
          </a:bodyPr>
          <a:lstStyle/>
          <a:p>
            <a:pPr>
              <a:buFont typeface="Wingdings" panose="05000000000000000000" pitchFamily="2" charset="2"/>
              <a:buNone/>
            </a:pPr>
            <a:r>
              <a:rPr lang="zh-CN" altLang="en-US" sz="2000" dirty="0">
                <a:solidFill>
                  <a:schemeClr val="tx2"/>
                </a:solidFill>
                <a:latin typeface="微软雅黑" panose="020B0503020204020204" pitchFamily="34" charset="-122"/>
                <a:ea typeface="微软雅黑" panose="020B0503020204020204" pitchFamily="34" charset="-122"/>
              </a:rPr>
              <a:t>开红字发票：</a:t>
            </a:r>
          </a:p>
        </p:txBody>
      </p:sp>
      <p:sp>
        <p:nvSpPr>
          <p:cNvPr id="8" name="MH_Other_3">
            <a:extLst>
              <a:ext uri="{FF2B5EF4-FFF2-40B4-BE49-F238E27FC236}">
                <a16:creationId xmlns:a16="http://schemas.microsoft.com/office/drawing/2014/main" id="{A161604A-6F20-4FFD-8C9C-BDF9E764CBB4}"/>
              </a:ext>
            </a:extLst>
          </p:cNvPr>
          <p:cNvSpPr txBox="1">
            <a:spLocks noChangeArrowheads="1"/>
          </p:cNvSpPr>
          <p:nvPr>
            <p:custDataLst>
              <p:tags r:id="rId7"/>
            </p:custDataLst>
          </p:nvPr>
        </p:nvSpPr>
        <p:spPr bwMode="auto">
          <a:xfrm>
            <a:off x="6375400" y="2335214"/>
            <a:ext cx="6683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chemeClr val="tx2"/>
                </a:solidFill>
              </a:rPr>
              <a:t>05</a:t>
            </a:r>
            <a:endParaRPr lang="zh-CN" altLang="en-US" sz="2800">
              <a:solidFill>
                <a:schemeClr val="tx2"/>
              </a:solidFill>
            </a:endParaRPr>
          </a:p>
        </p:txBody>
      </p:sp>
      <p:sp>
        <p:nvSpPr>
          <p:cNvPr id="9" name="MH_Text_5">
            <a:extLst>
              <a:ext uri="{FF2B5EF4-FFF2-40B4-BE49-F238E27FC236}">
                <a16:creationId xmlns:a16="http://schemas.microsoft.com/office/drawing/2014/main" id="{E9434685-6E22-427B-A72D-F278E9CA2ED4}"/>
              </a:ext>
            </a:extLst>
          </p:cNvPr>
          <p:cNvSpPr/>
          <p:nvPr>
            <p:custDataLst>
              <p:tags r:id="rId8"/>
            </p:custDataLst>
          </p:nvPr>
        </p:nvSpPr>
        <p:spPr>
          <a:xfrm>
            <a:off x="7437439" y="2286000"/>
            <a:ext cx="2054225" cy="966788"/>
          </a:xfrm>
          <a:prstGeom prst="rect">
            <a:avLst/>
          </a:prstGeom>
        </p:spPr>
        <p:txBody>
          <a:bodyPr>
            <a:noAutofit/>
          </a:bodyPr>
          <a:lstStyle/>
          <a:p>
            <a:pPr>
              <a:lnSpc>
                <a:spcPct val="90000"/>
              </a:lnSpc>
              <a:buFont typeface="Wingdings" panose="05000000000000000000" pitchFamily="2" charset="2"/>
              <a:buNone/>
            </a:pPr>
            <a:r>
              <a:rPr lang="en-US" altLang="zh-CN" sz="1000" dirty="0">
                <a:solidFill>
                  <a:srgbClr val="000000"/>
                </a:solidFill>
                <a:latin typeface="微软雅黑" panose="020B0503020204020204" pitchFamily="34" charset="-122"/>
                <a:ea typeface="微软雅黑" panose="020B0503020204020204" pitchFamily="34" charset="-122"/>
              </a:rPr>
              <a:t>1</a:t>
            </a:r>
            <a:r>
              <a:rPr lang="zh-CN" altLang="en-US" sz="1000" dirty="0">
                <a:solidFill>
                  <a:srgbClr val="000000"/>
                </a:solidFill>
                <a:latin typeface="微软雅黑" panose="020B0503020204020204" pitchFamily="34" charset="-122"/>
                <a:ea typeface="微软雅黑" panose="020B0503020204020204" pitchFamily="34" charset="-122"/>
              </a:rPr>
              <a:t>）个人发票：开票申请书、身份证，居住证、合格证原件。                 </a:t>
            </a:r>
          </a:p>
          <a:p>
            <a:pPr>
              <a:lnSpc>
                <a:spcPct val="90000"/>
              </a:lnSpc>
              <a:buFont typeface="Wingdings" panose="05000000000000000000" pitchFamily="2" charset="2"/>
              <a:buNone/>
            </a:pPr>
            <a:r>
              <a:rPr lang="en-US" altLang="zh-CN" sz="1000" dirty="0">
                <a:solidFill>
                  <a:srgbClr val="000000"/>
                </a:solidFill>
                <a:latin typeface="微软雅黑" panose="020B0503020204020204" pitchFamily="34" charset="-122"/>
                <a:ea typeface="微软雅黑" panose="020B0503020204020204" pitchFamily="34" charset="-122"/>
              </a:rPr>
              <a:t>       2</a:t>
            </a:r>
            <a:r>
              <a:rPr lang="zh-CN" altLang="en-US" sz="1000" dirty="0">
                <a:solidFill>
                  <a:srgbClr val="000000"/>
                </a:solidFill>
                <a:latin typeface="微软雅黑" panose="020B0503020204020204" pitchFamily="34" charset="-122"/>
                <a:ea typeface="微软雅黑" panose="020B0503020204020204" pitchFamily="34" charset="-122"/>
              </a:rPr>
              <a:t>）、公司发票：开票申请书、组织机构代码、合格证原件。</a:t>
            </a:r>
          </a:p>
          <a:p>
            <a:pPr>
              <a:lnSpc>
                <a:spcPct val="90000"/>
              </a:lnSpc>
              <a:buFont typeface="Wingdings" panose="05000000000000000000" pitchFamily="2" charset="2"/>
              <a:buNone/>
            </a:pPr>
            <a:r>
              <a:rPr lang="zh-CN" altLang="en-US" sz="1000" dirty="0">
                <a:solidFill>
                  <a:srgbClr val="000000"/>
                </a:solidFill>
                <a:latin typeface="微软雅黑" panose="020B0503020204020204" pitchFamily="34" charset="-122"/>
                <a:ea typeface="微软雅黑" panose="020B0503020204020204" pitchFamily="34" charset="-122"/>
              </a:rPr>
              <a:t>       </a:t>
            </a:r>
          </a:p>
          <a:p>
            <a:pPr algn="just">
              <a:lnSpc>
                <a:spcPct val="120000"/>
              </a:lnSpc>
              <a:defRPr/>
            </a:pPr>
            <a:endParaRPr lang="en-US" altLang="zh-CN" sz="1000" kern="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 name="MH_SubTitle_5">
            <a:extLst>
              <a:ext uri="{FF2B5EF4-FFF2-40B4-BE49-F238E27FC236}">
                <a16:creationId xmlns:a16="http://schemas.microsoft.com/office/drawing/2014/main" id="{AE3F6824-1813-43D9-9AE8-E9123F4909CB}"/>
              </a:ext>
            </a:extLst>
          </p:cNvPr>
          <p:cNvSpPr/>
          <p:nvPr>
            <p:custDataLst>
              <p:tags r:id="rId9"/>
            </p:custDataLst>
          </p:nvPr>
        </p:nvSpPr>
        <p:spPr>
          <a:xfrm>
            <a:off x="7437439" y="1903385"/>
            <a:ext cx="2738192" cy="400110"/>
          </a:xfrm>
          <a:prstGeom prst="rect">
            <a:avLst/>
          </a:prstGeom>
        </p:spPr>
        <p:txBody>
          <a:bodyPr wrap="square" anchor="ctr">
            <a:spAutoFit/>
          </a:bodyPr>
          <a:lstStyle/>
          <a:p>
            <a:pPr lvl="0" algn="just">
              <a:defRPr/>
            </a:pPr>
            <a:r>
              <a:rPr lang="zh-CN" altLang="en-US" sz="2000" dirty="0">
                <a:solidFill>
                  <a:schemeClr val="tx2"/>
                </a:solidFill>
                <a:latin typeface="微软雅黑" panose="020B0503020204020204" pitchFamily="34" charset="-122"/>
                <a:ea typeface="微软雅黑" panose="020B0503020204020204" pitchFamily="34" charset="-122"/>
              </a:rPr>
              <a:t>机动车销售发票</a:t>
            </a:r>
            <a:endParaRPr lang="en-US" altLang="zh-CN" sz="2000" dirty="0">
              <a:solidFill>
                <a:schemeClr val="tx2"/>
              </a:solidFill>
              <a:latin typeface="微软雅黑" panose="020B0503020204020204" pitchFamily="34" charset="-122"/>
              <a:ea typeface="微软雅黑" panose="020B0503020204020204" pitchFamily="34" charset="-122"/>
            </a:endParaRPr>
          </a:p>
        </p:txBody>
      </p:sp>
      <p:sp>
        <p:nvSpPr>
          <p:cNvPr id="11" name="MH_Other_4">
            <a:extLst>
              <a:ext uri="{FF2B5EF4-FFF2-40B4-BE49-F238E27FC236}">
                <a16:creationId xmlns:a16="http://schemas.microsoft.com/office/drawing/2014/main" id="{4DB942D2-DED9-44AF-8FE5-5613608B4561}"/>
              </a:ext>
            </a:extLst>
          </p:cNvPr>
          <p:cNvSpPr txBox="1">
            <a:spLocks noChangeArrowheads="1"/>
          </p:cNvSpPr>
          <p:nvPr>
            <p:custDataLst>
              <p:tags r:id="rId10"/>
            </p:custDataLst>
          </p:nvPr>
        </p:nvSpPr>
        <p:spPr bwMode="auto">
          <a:xfrm>
            <a:off x="6375400" y="3698875"/>
            <a:ext cx="6683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chemeClr val="tx2"/>
                </a:solidFill>
              </a:rPr>
              <a:t>03</a:t>
            </a:r>
            <a:endParaRPr lang="zh-CN" altLang="en-US" sz="2800">
              <a:solidFill>
                <a:schemeClr val="tx2"/>
              </a:solidFill>
            </a:endParaRPr>
          </a:p>
        </p:txBody>
      </p:sp>
      <p:sp>
        <p:nvSpPr>
          <p:cNvPr id="12" name="MH_Text_3">
            <a:extLst>
              <a:ext uri="{FF2B5EF4-FFF2-40B4-BE49-F238E27FC236}">
                <a16:creationId xmlns:a16="http://schemas.microsoft.com/office/drawing/2014/main" id="{75B45A69-1894-4EA2-B17A-6A6316B19E24}"/>
              </a:ext>
            </a:extLst>
          </p:cNvPr>
          <p:cNvSpPr/>
          <p:nvPr>
            <p:custDataLst>
              <p:tags r:id="rId11"/>
            </p:custDataLst>
          </p:nvPr>
        </p:nvSpPr>
        <p:spPr>
          <a:xfrm>
            <a:off x="7437439" y="3563938"/>
            <a:ext cx="2054225" cy="966787"/>
          </a:xfrm>
          <a:prstGeom prst="rect">
            <a:avLst/>
          </a:prstGeom>
        </p:spPr>
        <p:txBody>
          <a:bodyPr>
            <a:normAutofit/>
          </a:bodyPr>
          <a:lstStyle/>
          <a:p>
            <a:pPr algn="just">
              <a:lnSpc>
                <a:spcPct val="120000"/>
              </a:lnSpc>
              <a:defRPr/>
            </a:pPr>
            <a:r>
              <a:rPr lang="zh-CN" altLang="en-US" sz="1000" dirty="0">
                <a:latin typeface="微软雅黑" panose="020B0503020204020204" pitchFamily="34" charset="-122"/>
                <a:ea typeface="微软雅黑" panose="020B0503020204020204" pitchFamily="34" charset="-122"/>
              </a:rPr>
              <a:t>普通发票：公司名或车牌号码、维修类型（普通维修、事故车、三包、首保、新车装饰）、金额</a:t>
            </a:r>
            <a:endParaRPr lang="en-US" altLang="zh-CN" sz="1000" kern="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MH_SubTitle_3">
            <a:extLst>
              <a:ext uri="{FF2B5EF4-FFF2-40B4-BE49-F238E27FC236}">
                <a16:creationId xmlns:a16="http://schemas.microsoft.com/office/drawing/2014/main" id="{358025FB-4391-470E-8AF7-E28CC92D8418}"/>
              </a:ext>
            </a:extLst>
          </p:cNvPr>
          <p:cNvSpPr/>
          <p:nvPr>
            <p:custDataLst>
              <p:tags r:id="rId12"/>
            </p:custDataLst>
          </p:nvPr>
        </p:nvSpPr>
        <p:spPr>
          <a:xfrm>
            <a:off x="7437439" y="3267047"/>
            <a:ext cx="2738192" cy="400110"/>
          </a:xfrm>
          <a:prstGeom prst="rect">
            <a:avLst/>
          </a:prstGeom>
        </p:spPr>
        <p:txBody>
          <a:bodyPr wrap="square" anchor="ctr">
            <a:spAutoFit/>
          </a:bodyPr>
          <a:lstStyle/>
          <a:p>
            <a:pPr lvl="0" algn="just">
              <a:defRPr/>
            </a:pPr>
            <a:r>
              <a:rPr lang="zh-CN" altLang="en-US" sz="2000" dirty="0">
                <a:solidFill>
                  <a:schemeClr val="tx2"/>
                </a:solidFill>
                <a:latin typeface="微软雅黑" panose="020B0503020204020204" pitchFamily="34" charset="-122"/>
                <a:ea typeface="微软雅黑" panose="020B0503020204020204" pitchFamily="34" charset="-122"/>
              </a:rPr>
              <a:t>开具发票所需资料</a:t>
            </a:r>
            <a:endParaRPr lang="en-US" altLang="zh-CN" sz="2000" dirty="0">
              <a:solidFill>
                <a:schemeClr val="tx2"/>
              </a:solidFill>
              <a:latin typeface="微软雅黑" panose="020B0503020204020204" pitchFamily="34" charset="-122"/>
              <a:ea typeface="微软雅黑" panose="020B0503020204020204" pitchFamily="34" charset="-122"/>
            </a:endParaRPr>
          </a:p>
        </p:txBody>
      </p:sp>
      <p:sp>
        <p:nvSpPr>
          <p:cNvPr id="14" name="MH_Other_5">
            <a:extLst>
              <a:ext uri="{FF2B5EF4-FFF2-40B4-BE49-F238E27FC236}">
                <a16:creationId xmlns:a16="http://schemas.microsoft.com/office/drawing/2014/main" id="{D53BA20E-D012-484E-8E9A-83D87D3A7541}"/>
              </a:ext>
            </a:extLst>
          </p:cNvPr>
          <p:cNvSpPr txBox="1">
            <a:spLocks noChangeArrowheads="1"/>
          </p:cNvSpPr>
          <p:nvPr>
            <p:custDataLst>
              <p:tags r:id="rId13"/>
            </p:custDataLst>
          </p:nvPr>
        </p:nvSpPr>
        <p:spPr bwMode="auto">
          <a:xfrm>
            <a:off x="6375400" y="5073651"/>
            <a:ext cx="6683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a:solidFill>
                  <a:schemeClr val="tx2"/>
                </a:solidFill>
              </a:rPr>
              <a:t>01</a:t>
            </a:r>
            <a:endParaRPr lang="zh-CN" altLang="en-US" sz="2800">
              <a:solidFill>
                <a:schemeClr val="tx2"/>
              </a:solidFill>
            </a:endParaRPr>
          </a:p>
        </p:txBody>
      </p:sp>
      <p:sp>
        <p:nvSpPr>
          <p:cNvPr id="15" name="MH_Text_1">
            <a:extLst>
              <a:ext uri="{FF2B5EF4-FFF2-40B4-BE49-F238E27FC236}">
                <a16:creationId xmlns:a16="http://schemas.microsoft.com/office/drawing/2014/main" id="{EEEDEFF5-9047-48D7-A086-14F6DE4E38AD}"/>
              </a:ext>
            </a:extLst>
          </p:cNvPr>
          <p:cNvSpPr/>
          <p:nvPr>
            <p:custDataLst>
              <p:tags r:id="rId14"/>
            </p:custDataLst>
          </p:nvPr>
        </p:nvSpPr>
        <p:spPr>
          <a:xfrm>
            <a:off x="7437439" y="4938713"/>
            <a:ext cx="2054225" cy="968375"/>
          </a:xfrm>
          <a:prstGeom prst="rect">
            <a:avLst/>
          </a:prstGeom>
        </p:spPr>
        <p:txBody>
          <a:bodyPr>
            <a:normAutofit/>
          </a:bodyPr>
          <a:lstStyle/>
          <a:p>
            <a:pPr eaLnBrk="0" hangingPunct="0">
              <a:lnSpc>
                <a:spcPct val="100000"/>
              </a:lnSpc>
              <a:spcBef>
                <a:spcPct val="50000"/>
              </a:spcBef>
              <a:buSzPct val="75000"/>
            </a:pPr>
            <a:r>
              <a:rPr lang="zh-CN" altLang="en-US" sz="1000" dirty="0">
                <a:latin typeface="微软雅黑" panose="020B0503020204020204" pitchFamily="34" charset="-122"/>
                <a:ea typeface="微软雅黑" panose="020B0503020204020204" pitchFamily="34" charset="-122"/>
              </a:rPr>
              <a:t>购票人身份证、税控</a:t>
            </a:r>
            <a:r>
              <a:rPr lang="en-US" altLang="zh-CN" sz="1000" dirty="0">
                <a:latin typeface="微软雅黑" panose="020B0503020204020204" pitchFamily="34" charset="-122"/>
                <a:ea typeface="微软雅黑" panose="020B0503020204020204" pitchFamily="34" charset="-122"/>
              </a:rPr>
              <a:t>IC</a:t>
            </a:r>
            <a:r>
              <a:rPr lang="zh-CN" altLang="en-US" sz="1000" dirty="0">
                <a:latin typeface="微软雅黑" panose="020B0503020204020204" pitchFamily="34" charset="-122"/>
                <a:ea typeface="微软雅黑" panose="020B0503020204020204" pitchFamily="34" charset="-122"/>
              </a:rPr>
              <a:t>卡或税控盘、税务登记证、发票购领簿、发票专用章。（购发票验旧更新表在国税局可拿到）</a:t>
            </a:r>
          </a:p>
          <a:p>
            <a:pPr algn="just">
              <a:lnSpc>
                <a:spcPct val="120000"/>
              </a:lnSpc>
              <a:defRPr/>
            </a:pPr>
            <a:endParaRPr lang="en-US" altLang="zh-CN" sz="1000" kern="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MH_SubTitle_1">
            <a:extLst>
              <a:ext uri="{FF2B5EF4-FFF2-40B4-BE49-F238E27FC236}">
                <a16:creationId xmlns:a16="http://schemas.microsoft.com/office/drawing/2014/main" id="{B419B23E-317F-4304-9C17-3A630BB12A6A}"/>
              </a:ext>
            </a:extLst>
          </p:cNvPr>
          <p:cNvSpPr/>
          <p:nvPr>
            <p:custDataLst>
              <p:tags r:id="rId15"/>
            </p:custDataLst>
          </p:nvPr>
        </p:nvSpPr>
        <p:spPr>
          <a:xfrm>
            <a:off x="7437439" y="4562444"/>
            <a:ext cx="2738192" cy="400110"/>
          </a:xfrm>
          <a:prstGeom prst="rect">
            <a:avLst/>
          </a:prstGeom>
        </p:spPr>
        <p:txBody>
          <a:bodyPr wrap="square" anchor="ctr">
            <a:spAutoFit/>
          </a:bodyPr>
          <a:lstStyle/>
          <a:p>
            <a:pPr lvl="0" algn="just">
              <a:defRPr/>
            </a:pPr>
            <a:r>
              <a:rPr lang="zh-CN" altLang="en-US" sz="2000" dirty="0">
                <a:solidFill>
                  <a:schemeClr val="tx2"/>
                </a:solidFill>
                <a:latin typeface="微软雅黑" panose="020B0503020204020204" pitchFamily="34" charset="-122"/>
                <a:ea typeface="微软雅黑" panose="020B0503020204020204" pitchFamily="34" charset="-122"/>
              </a:rPr>
              <a:t>购买发票时需带</a:t>
            </a:r>
            <a:endParaRPr lang="en-US" altLang="zh-CN" sz="2000" dirty="0">
              <a:solidFill>
                <a:schemeClr val="tx2"/>
              </a:solidFill>
              <a:latin typeface="微软雅黑" panose="020B0503020204020204" pitchFamily="34" charset="-122"/>
              <a:ea typeface="微软雅黑" panose="020B0503020204020204" pitchFamily="34" charset="-122"/>
            </a:endParaRPr>
          </a:p>
        </p:txBody>
      </p:sp>
      <p:sp>
        <p:nvSpPr>
          <p:cNvPr id="17" name="MH_Other_6">
            <a:extLst>
              <a:ext uri="{FF2B5EF4-FFF2-40B4-BE49-F238E27FC236}">
                <a16:creationId xmlns:a16="http://schemas.microsoft.com/office/drawing/2014/main" id="{5E1DDE8E-01E8-433F-A328-39E0CDEA47C8}"/>
              </a:ext>
            </a:extLst>
          </p:cNvPr>
          <p:cNvSpPr/>
          <p:nvPr>
            <p:custDataLst>
              <p:tags r:id="rId16"/>
            </p:custDataLst>
          </p:nvPr>
        </p:nvSpPr>
        <p:spPr>
          <a:xfrm>
            <a:off x="5981700" y="1801813"/>
            <a:ext cx="1455738" cy="1219200"/>
          </a:xfrm>
          <a:prstGeom prst="bentArrow">
            <a:avLst>
              <a:gd name="adj1" fmla="val 18510"/>
              <a:gd name="adj2" fmla="val 25000"/>
              <a:gd name="adj3" fmla="val 25000"/>
              <a:gd name="adj4" fmla="val 27631"/>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2"/>
              </a:solidFill>
            </a:endParaRPr>
          </a:p>
        </p:txBody>
      </p:sp>
      <p:sp>
        <p:nvSpPr>
          <p:cNvPr id="18" name="MH_Other_7">
            <a:extLst>
              <a:ext uri="{FF2B5EF4-FFF2-40B4-BE49-F238E27FC236}">
                <a16:creationId xmlns:a16="http://schemas.microsoft.com/office/drawing/2014/main" id="{45EDE8B9-9538-4ABA-893D-FC16A09E8383}"/>
              </a:ext>
            </a:extLst>
          </p:cNvPr>
          <p:cNvSpPr/>
          <p:nvPr>
            <p:custDataLst>
              <p:tags r:id="rId17"/>
            </p:custDataLst>
          </p:nvPr>
        </p:nvSpPr>
        <p:spPr>
          <a:xfrm flipH="1">
            <a:off x="4754564" y="2484438"/>
            <a:ext cx="1455737" cy="1219200"/>
          </a:xfrm>
          <a:prstGeom prst="bentArrow">
            <a:avLst>
              <a:gd name="adj1" fmla="val 18510"/>
              <a:gd name="adj2" fmla="val 25000"/>
              <a:gd name="adj3" fmla="val 25000"/>
              <a:gd name="adj4" fmla="val 27631"/>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2"/>
              </a:solidFill>
            </a:endParaRPr>
          </a:p>
        </p:txBody>
      </p:sp>
      <p:sp>
        <p:nvSpPr>
          <p:cNvPr id="19" name="MH_Other_8">
            <a:extLst>
              <a:ext uri="{FF2B5EF4-FFF2-40B4-BE49-F238E27FC236}">
                <a16:creationId xmlns:a16="http://schemas.microsoft.com/office/drawing/2014/main" id="{A30E0433-3704-4CE2-B786-B5648C3626C1}"/>
              </a:ext>
            </a:extLst>
          </p:cNvPr>
          <p:cNvSpPr/>
          <p:nvPr>
            <p:custDataLst>
              <p:tags r:id="rId18"/>
            </p:custDataLst>
          </p:nvPr>
        </p:nvSpPr>
        <p:spPr>
          <a:xfrm>
            <a:off x="5981700" y="3167063"/>
            <a:ext cx="1455738" cy="1217612"/>
          </a:xfrm>
          <a:prstGeom prst="bentArrow">
            <a:avLst>
              <a:gd name="adj1" fmla="val 18510"/>
              <a:gd name="adj2" fmla="val 25000"/>
              <a:gd name="adj3" fmla="val 25000"/>
              <a:gd name="adj4" fmla="val 27631"/>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2"/>
              </a:solidFill>
            </a:endParaRPr>
          </a:p>
        </p:txBody>
      </p:sp>
      <p:sp>
        <p:nvSpPr>
          <p:cNvPr id="20" name="MH_Other_9">
            <a:extLst>
              <a:ext uri="{FF2B5EF4-FFF2-40B4-BE49-F238E27FC236}">
                <a16:creationId xmlns:a16="http://schemas.microsoft.com/office/drawing/2014/main" id="{A8F80846-71C6-42EB-85DB-01018B7AD7F5}"/>
              </a:ext>
            </a:extLst>
          </p:cNvPr>
          <p:cNvSpPr/>
          <p:nvPr>
            <p:custDataLst>
              <p:tags r:id="rId19"/>
            </p:custDataLst>
          </p:nvPr>
        </p:nvSpPr>
        <p:spPr>
          <a:xfrm flipH="1">
            <a:off x="4754564" y="3848100"/>
            <a:ext cx="1455737" cy="1219200"/>
          </a:xfrm>
          <a:prstGeom prst="bentArrow">
            <a:avLst>
              <a:gd name="adj1" fmla="val 18510"/>
              <a:gd name="adj2" fmla="val 25000"/>
              <a:gd name="adj3" fmla="val 25000"/>
              <a:gd name="adj4" fmla="val 27631"/>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2"/>
              </a:solidFill>
            </a:endParaRPr>
          </a:p>
        </p:txBody>
      </p:sp>
      <p:sp>
        <p:nvSpPr>
          <p:cNvPr id="21" name="MH_Other_10">
            <a:extLst>
              <a:ext uri="{FF2B5EF4-FFF2-40B4-BE49-F238E27FC236}">
                <a16:creationId xmlns:a16="http://schemas.microsoft.com/office/drawing/2014/main" id="{6838A8B0-6A53-4DA6-9AE7-C56C89630F9F}"/>
              </a:ext>
            </a:extLst>
          </p:cNvPr>
          <p:cNvSpPr/>
          <p:nvPr>
            <p:custDataLst>
              <p:tags r:id="rId20"/>
            </p:custDataLst>
          </p:nvPr>
        </p:nvSpPr>
        <p:spPr>
          <a:xfrm>
            <a:off x="5981700" y="4530725"/>
            <a:ext cx="1455738" cy="1219200"/>
          </a:xfrm>
          <a:prstGeom prst="bentArrow">
            <a:avLst>
              <a:gd name="adj1" fmla="val 18510"/>
              <a:gd name="adj2" fmla="val 25000"/>
              <a:gd name="adj3" fmla="val 25000"/>
              <a:gd name="adj4" fmla="val 27631"/>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2"/>
              </a:solidFill>
            </a:endParaRPr>
          </a:p>
        </p:txBody>
      </p:sp>
      <p:sp>
        <p:nvSpPr>
          <p:cNvPr id="22" name="标题 1">
            <a:extLst>
              <a:ext uri="{FF2B5EF4-FFF2-40B4-BE49-F238E27FC236}">
                <a16:creationId xmlns:a16="http://schemas.microsoft.com/office/drawing/2014/main" id="{9E760EA4-F551-4B11-93DD-05C68F022EA1}"/>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发票</a:t>
            </a:r>
          </a:p>
        </p:txBody>
      </p:sp>
      <p:cxnSp>
        <p:nvCxnSpPr>
          <p:cNvPr id="23" name="直接连接符 22">
            <a:extLst>
              <a:ext uri="{FF2B5EF4-FFF2-40B4-BE49-F238E27FC236}">
                <a16:creationId xmlns:a16="http://schemas.microsoft.com/office/drawing/2014/main" id="{B47AA17D-E977-407A-906F-249CC85F7BD1}"/>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56032A11-9DFD-4F3E-958B-8593439AA573}"/>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66132526"/>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12"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Text_1">
            <a:extLst>
              <a:ext uri="{FF2B5EF4-FFF2-40B4-BE49-F238E27FC236}">
                <a16:creationId xmlns:a16="http://schemas.microsoft.com/office/drawing/2014/main" id="{DC8394D6-50AE-4A2C-8C9F-5EC46C5DC516}"/>
              </a:ext>
            </a:extLst>
          </p:cNvPr>
          <p:cNvSpPr/>
          <p:nvPr>
            <p:custDataLst>
              <p:tags r:id="rId1"/>
            </p:custDataLst>
          </p:nvPr>
        </p:nvSpPr>
        <p:spPr>
          <a:xfrm>
            <a:off x="6516688" y="1851027"/>
            <a:ext cx="2921000" cy="485775"/>
          </a:xfrm>
          <a:prstGeom prst="roundRect">
            <a:avLst>
              <a:gd name="adj" fmla="val 50000"/>
            </a:avLst>
          </a:prstGeom>
          <a:solidFill>
            <a:srgbClr val="2474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lnSpc>
                <a:spcPct val="130000"/>
              </a:lnSpc>
              <a:defRPr/>
            </a:pPr>
            <a:r>
              <a:rPr lang="zh-CN" altLang="en-US" sz="1600" dirty="0">
                <a:solidFill>
                  <a:schemeClr val="bg1"/>
                </a:solidFill>
              </a:rPr>
              <a:t>出纳</a:t>
            </a:r>
          </a:p>
        </p:txBody>
      </p:sp>
      <p:sp>
        <p:nvSpPr>
          <p:cNvPr id="3" name="MH_Other_1">
            <a:extLst>
              <a:ext uri="{FF2B5EF4-FFF2-40B4-BE49-F238E27FC236}">
                <a16:creationId xmlns:a16="http://schemas.microsoft.com/office/drawing/2014/main" id="{2CFFC42F-CCC2-406B-B1BC-2BA84D7FE53E}"/>
              </a:ext>
            </a:extLst>
          </p:cNvPr>
          <p:cNvSpPr/>
          <p:nvPr>
            <p:custDataLst>
              <p:tags r:id="rId2"/>
            </p:custDataLst>
          </p:nvPr>
        </p:nvSpPr>
        <p:spPr>
          <a:xfrm>
            <a:off x="2976563" y="1665289"/>
            <a:ext cx="855662" cy="857250"/>
          </a:xfrm>
          <a:prstGeom prst="ellipse">
            <a:avLst/>
          </a:prstGeom>
          <a:solidFill>
            <a:srgbClr val="2474BA"/>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kern="0" dirty="0">
                <a:solidFill>
                  <a:srgbClr val="FFFFFF"/>
                </a:solidFill>
                <a:latin typeface="Arial Rounded MT Bold" panose="020F0704030504030204" pitchFamily="34" charset="0"/>
              </a:rPr>
              <a:t>01</a:t>
            </a:r>
            <a:endParaRPr lang="zh-CN" altLang="en-US" sz="2800" b="1" kern="0" dirty="0">
              <a:solidFill>
                <a:srgbClr val="FFFFFF"/>
              </a:solidFill>
              <a:latin typeface="Arial Rounded MT Bold" panose="020F0704030504030204" pitchFamily="34" charset="0"/>
            </a:endParaRPr>
          </a:p>
        </p:txBody>
      </p:sp>
      <p:sp>
        <p:nvSpPr>
          <p:cNvPr id="4" name="MH_Other_2">
            <a:extLst>
              <a:ext uri="{FF2B5EF4-FFF2-40B4-BE49-F238E27FC236}">
                <a16:creationId xmlns:a16="http://schemas.microsoft.com/office/drawing/2014/main" id="{0C4A48A0-7B0C-4997-BCB3-04496F08E53A}"/>
              </a:ext>
            </a:extLst>
          </p:cNvPr>
          <p:cNvSpPr>
            <a:spLocks/>
          </p:cNvSpPr>
          <p:nvPr>
            <p:custDataLst>
              <p:tags r:id="rId3"/>
            </p:custDataLst>
          </p:nvPr>
        </p:nvSpPr>
        <p:spPr bwMode="auto">
          <a:xfrm rot="16200000">
            <a:off x="3259138" y="1524002"/>
            <a:ext cx="288925" cy="622300"/>
          </a:xfrm>
          <a:custGeom>
            <a:avLst/>
            <a:gdLst>
              <a:gd name="T0" fmla="*/ 276 w 271746"/>
              <a:gd name="T1" fmla="*/ 590535 h 585994"/>
              <a:gd name="T2" fmla="*/ 142048 w 271746"/>
              <a:gd name="T3" fmla="*/ 71 h 585994"/>
              <a:gd name="T4" fmla="*/ 567058 w 271746"/>
              <a:gd name="T5" fmla="*/ 624823 h 585994"/>
              <a:gd name="T6" fmla="*/ 147021 w 271746"/>
              <a:gd name="T7" fmla="*/ 1205479 h 585994"/>
              <a:gd name="T8" fmla="*/ 276 w 271746"/>
              <a:gd name="T9" fmla="*/ 590535 h 5859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solidFill>
            <a:srgbClr val="2474BA"/>
          </a:solidFill>
          <a:ln>
            <a:noFill/>
          </a:ln>
          <a:extLst/>
        </p:spPr>
        <p:txBody>
          <a:bodyPr anchor="ctr"/>
          <a:lstStyle/>
          <a:p>
            <a:endParaRPr lang="zh-CN" altLang="en-US"/>
          </a:p>
        </p:txBody>
      </p:sp>
      <p:sp>
        <p:nvSpPr>
          <p:cNvPr id="5" name="MH_SubTitle_1">
            <a:extLst>
              <a:ext uri="{FF2B5EF4-FFF2-40B4-BE49-F238E27FC236}">
                <a16:creationId xmlns:a16="http://schemas.microsoft.com/office/drawing/2014/main" id="{4FC112C6-9746-47C9-BA1E-EA9768917F5E}"/>
              </a:ext>
            </a:extLst>
          </p:cNvPr>
          <p:cNvSpPr/>
          <p:nvPr>
            <p:custDataLst>
              <p:tags r:id="rId4"/>
            </p:custDataLst>
          </p:nvPr>
        </p:nvSpPr>
        <p:spPr>
          <a:xfrm>
            <a:off x="3800476" y="1835151"/>
            <a:ext cx="3108325" cy="515938"/>
          </a:xfrm>
          <a:custGeom>
            <a:avLst/>
            <a:gdLst>
              <a:gd name="connsiteX0" fmla="*/ 1 w 3107636"/>
              <a:gd name="connsiteY0" fmla="*/ 0 h 516162"/>
              <a:gd name="connsiteX1" fmla="*/ 2849555 w 3107636"/>
              <a:gd name="connsiteY1" fmla="*/ 0 h 516162"/>
              <a:gd name="connsiteX2" fmla="*/ 3107636 w 3107636"/>
              <a:gd name="connsiteY2" fmla="*/ 258081 h 516162"/>
              <a:gd name="connsiteX3" fmla="*/ 3107635 w 3107636"/>
              <a:gd name="connsiteY3" fmla="*/ 258081 h 516162"/>
              <a:gd name="connsiteX4" fmla="*/ 2849554 w 3107636"/>
              <a:gd name="connsiteY4" fmla="*/ 516162 h 516162"/>
              <a:gd name="connsiteX5" fmla="*/ 0 w 3107636"/>
              <a:gd name="connsiteY5" fmla="*/ 516161 h 516162"/>
              <a:gd name="connsiteX6" fmla="*/ 15422 w 3107636"/>
              <a:gd name="connsiteY6" fmla="*/ 497469 h 516162"/>
              <a:gd name="connsiteX7" fmla="*/ 88545 w 3107636"/>
              <a:gd name="connsiteY7" fmla="*/ 258080 h 516162"/>
              <a:gd name="connsiteX8" fmla="*/ 15422 w 3107636"/>
              <a:gd name="connsiteY8" fmla="*/ 18691 h 51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7636" h="516162">
                <a:moveTo>
                  <a:pt x="1" y="0"/>
                </a:moveTo>
                <a:lnTo>
                  <a:pt x="2849555" y="0"/>
                </a:lnTo>
                <a:cubicBezTo>
                  <a:pt x="2992089" y="0"/>
                  <a:pt x="3107636" y="115547"/>
                  <a:pt x="3107636" y="258081"/>
                </a:cubicBezTo>
                <a:lnTo>
                  <a:pt x="3107635" y="258081"/>
                </a:lnTo>
                <a:cubicBezTo>
                  <a:pt x="3107635" y="400615"/>
                  <a:pt x="2992088" y="516162"/>
                  <a:pt x="2849554" y="516162"/>
                </a:cubicBezTo>
                <a:lnTo>
                  <a:pt x="0" y="516161"/>
                </a:lnTo>
                <a:lnTo>
                  <a:pt x="15422" y="497469"/>
                </a:lnTo>
                <a:cubicBezTo>
                  <a:pt x="61588" y="429134"/>
                  <a:pt x="88545" y="346755"/>
                  <a:pt x="88545" y="258080"/>
                </a:cubicBezTo>
                <a:cubicBezTo>
                  <a:pt x="88545" y="169405"/>
                  <a:pt x="61588" y="87026"/>
                  <a:pt x="15422" y="18691"/>
                </a:cubicBezTo>
                <a:close/>
              </a:path>
            </a:pathLst>
          </a:custGeom>
          <a:solidFill>
            <a:srgbClr val="2474BA"/>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lvl="0" algn="ctr">
              <a:defRPr/>
            </a:pPr>
            <a:r>
              <a:rPr lang="zh-CN" altLang="en-US" dirty="0">
                <a:solidFill>
                  <a:schemeClr val="bg1"/>
                </a:solidFill>
              </a:rPr>
              <a:t>认证发票</a:t>
            </a:r>
          </a:p>
        </p:txBody>
      </p:sp>
      <p:sp>
        <p:nvSpPr>
          <p:cNvPr id="6" name="MH_Text_2">
            <a:extLst>
              <a:ext uri="{FF2B5EF4-FFF2-40B4-BE49-F238E27FC236}">
                <a16:creationId xmlns:a16="http://schemas.microsoft.com/office/drawing/2014/main" id="{493281E0-29E5-4991-9E39-5039A8F90F67}"/>
              </a:ext>
            </a:extLst>
          </p:cNvPr>
          <p:cNvSpPr/>
          <p:nvPr>
            <p:custDataLst>
              <p:tags r:id="rId5"/>
            </p:custDataLst>
          </p:nvPr>
        </p:nvSpPr>
        <p:spPr>
          <a:xfrm>
            <a:off x="6516688" y="2787651"/>
            <a:ext cx="2921000" cy="484188"/>
          </a:xfrm>
          <a:prstGeom prst="roundRect">
            <a:avLst>
              <a:gd name="adj" fmla="val 50000"/>
            </a:avLst>
          </a:prstGeom>
          <a:solidFill>
            <a:srgbClr val="2474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lnSpc>
                <a:spcPct val="130000"/>
              </a:lnSpc>
              <a:defRPr/>
            </a:pPr>
            <a:r>
              <a:rPr lang="zh-CN" altLang="en-US" sz="1600" dirty="0">
                <a:solidFill>
                  <a:schemeClr val="bg1"/>
                </a:solidFill>
              </a:rPr>
              <a:t>出纳</a:t>
            </a:r>
          </a:p>
        </p:txBody>
      </p:sp>
      <p:sp>
        <p:nvSpPr>
          <p:cNvPr id="7" name="MH_Other_3">
            <a:extLst>
              <a:ext uri="{FF2B5EF4-FFF2-40B4-BE49-F238E27FC236}">
                <a16:creationId xmlns:a16="http://schemas.microsoft.com/office/drawing/2014/main" id="{D52290A5-DD37-452D-9049-6632F3C160F7}"/>
              </a:ext>
            </a:extLst>
          </p:cNvPr>
          <p:cNvSpPr/>
          <p:nvPr>
            <p:custDataLst>
              <p:tags r:id="rId6"/>
            </p:custDataLst>
          </p:nvPr>
        </p:nvSpPr>
        <p:spPr>
          <a:xfrm>
            <a:off x="2976563" y="2601914"/>
            <a:ext cx="855662" cy="855662"/>
          </a:xfrm>
          <a:prstGeom prst="ellipse">
            <a:avLst/>
          </a:prstGeom>
          <a:solidFill>
            <a:srgbClr val="2474BA"/>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kern="0" dirty="0">
                <a:solidFill>
                  <a:srgbClr val="FFFFFF"/>
                </a:solidFill>
                <a:latin typeface="Arial Rounded MT Bold" panose="020F0704030504030204" pitchFamily="34" charset="0"/>
              </a:rPr>
              <a:t>02</a:t>
            </a:r>
            <a:endParaRPr lang="zh-CN" altLang="en-US" sz="2800" b="1" kern="0" dirty="0">
              <a:solidFill>
                <a:srgbClr val="FFFFFF"/>
              </a:solidFill>
              <a:latin typeface="Arial Rounded MT Bold" panose="020F0704030504030204" pitchFamily="34" charset="0"/>
            </a:endParaRPr>
          </a:p>
        </p:txBody>
      </p:sp>
      <p:sp>
        <p:nvSpPr>
          <p:cNvPr id="8" name="MH_Other_4">
            <a:extLst>
              <a:ext uri="{FF2B5EF4-FFF2-40B4-BE49-F238E27FC236}">
                <a16:creationId xmlns:a16="http://schemas.microsoft.com/office/drawing/2014/main" id="{648EA33B-1588-494B-91B7-6923B4B9C6F0}"/>
              </a:ext>
            </a:extLst>
          </p:cNvPr>
          <p:cNvSpPr>
            <a:spLocks/>
          </p:cNvSpPr>
          <p:nvPr>
            <p:custDataLst>
              <p:tags r:id="rId7"/>
            </p:custDataLst>
          </p:nvPr>
        </p:nvSpPr>
        <p:spPr bwMode="auto">
          <a:xfrm rot="16200000">
            <a:off x="3259138" y="2460627"/>
            <a:ext cx="288925" cy="622300"/>
          </a:xfrm>
          <a:custGeom>
            <a:avLst/>
            <a:gdLst>
              <a:gd name="T0" fmla="*/ 276 w 271746"/>
              <a:gd name="T1" fmla="*/ 590535 h 585994"/>
              <a:gd name="T2" fmla="*/ 142048 w 271746"/>
              <a:gd name="T3" fmla="*/ 71 h 585994"/>
              <a:gd name="T4" fmla="*/ 567058 w 271746"/>
              <a:gd name="T5" fmla="*/ 624823 h 585994"/>
              <a:gd name="T6" fmla="*/ 147021 w 271746"/>
              <a:gd name="T7" fmla="*/ 1205479 h 585994"/>
              <a:gd name="T8" fmla="*/ 276 w 271746"/>
              <a:gd name="T9" fmla="*/ 590535 h 5859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solidFill>
            <a:srgbClr val="2474BA"/>
          </a:solidFill>
          <a:ln>
            <a:noFill/>
          </a:ln>
          <a:extLst/>
        </p:spPr>
        <p:txBody>
          <a:bodyPr anchor="ctr"/>
          <a:lstStyle/>
          <a:p>
            <a:endParaRPr lang="zh-CN" altLang="en-US"/>
          </a:p>
        </p:txBody>
      </p:sp>
      <p:sp>
        <p:nvSpPr>
          <p:cNvPr id="9" name="MH_SubTitle_2">
            <a:extLst>
              <a:ext uri="{FF2B5EF4-FFF2-40B4-BE49-F238E27FC236}">
                <a16:creationId xmlns:a16="http://schemas.microsoft.com/office/drawing/2014/main" id="{BA1089F3-39A3-4B49-8FB2-2B3F0B2D2A62}"/>
              </a:ext>
            </a:extLst>
          </p:cNvPr>
          <p:cNvSpPr/>
          <p:nvPr>
            <p:custDataLst>
              <p:tags r:id="rId8"/>
            </p:custDataLst>
          </p:nvPr>
        </p:nvSpPr>
        <p:spPr>
          <a:xfrm>
            <a:off x="3800476" y="2771776"/>
            <a:ext cx="3108325" cy="515938"/>
          </a:xfrm>
          <a:custGeom>
            <a:avLst/>
            <a:gdLst>
              <a:gd name="connsiteX0" fmla="*/ 1 w 3107636"/>
              <a:gd name="connsiteY0" fmla="*/ 0 h 516162"/>
              <a:gd name="connsiteX1" fmla="*/ 2849555 w 3107636"/>
              <a:gd name="connsiteY1" fmla="*/ 0 h 516162"/>
              <a:gd name="connsiteX2" fmla="*/ 3107636 w 3107636"/>
              <a:gd name="connsiteY2" fmla="*/ 258081 h 516162"/>
              <a:gd name="connsiteX3" fmla="*/ 3107635 w 3107636"/>
              <a:gd name="connsiteY3" fmla="*/ 258081 h 516162"/>
              <a:gd name="connsiteX4" fmla="*/ 2849554 w 3107636"/>
              <a:gd name="connsiteY4" fmla="*/ 516162 h 516162"/>
              <a:gd name="connsiteX5" fmla="*/ 0 w 3107636"/>
              <a:gd name="connsiteY5" fmla="*/ 516161 h 516162"/>
              <a:gd name="connsiteX6" fmla="*/ 15422 w 3107636"/>
              <a:gd name="connsiteY6" fmla="*/ 497469 h 516162"/>
              <a:gd name="connsiteX7" fmla="*/ 88545 w 3107636"/>
              <a:gd name="connsiteY7" fmla="*/ 258080 h 516162"/>
              <a:gd name="connsiteX8" fmla="*/ 15422 w 3107636"/>
              <a:gd name="connsiteY8" fmla="*/ 18691 h 51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7636" h="516162">
                <a:moveTo>
                  <a:pt x="1" y="0"/>
                </a:moveTo>
                <a:lnTo>
                  <a:pt x="2849555" y="0"/>
                </a:lnTo>
                <a:cubicBezTo>
                  <a:pt x="2992089" y="0"/>
                  <a:pt x="3107636" y="115547"/>
                  <a:pt x="3107636" y="258081"/>
                </a:cubicBezTo>
                <a:lnTo>
                  <a:pt x="3107635" y="258081"/>
                </a:lnTo>
                <a:cubicBezTo>
                  <a:pt x="3107635" y="400615"/>
                  <a:pt x="2992088" y="516162"/>
                  <a:pt x="2849554" y="516162"/>
                </a:cubicBezTo>
                <a:lnTo>
                  <a:pt x="0" y="516161"/>
                </a:lnTo>
                <a:lnTo>
                  <a:pt x="15422" y="497469"/>
                </a:lnTo>
                <a:cubicBezTo>
                  <a:pt x="61588" y="429134"/>
                  <a:pt x="88545" y="346755"/>
                  <a:pt x="88545" y="258080"/>
                </a:cubicBezTo>
                <a:cubicBezTo>
                  <a:pt x="88545" y="169405"/>
                  <a:pt x="61588" y="87026"/>
                  <a:pt x="15422" y="18691"/>
                </a:cubicBezTo>
                <a:close/>
              </a:path>
            </a:pathLst>
          </a:custGeom>
          <a:solidFill>
            <a:srgbClr val="2474BA"/>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lvl="0" algn="ctr">
              <a:defRPr/>
            </a:pPr>
            <a:r>
              <a:rPr lang="zh-CN" altLang="en-US" dirty="0">
                <a:solidFill>
                  <a:schemeClr val="bg1"/>
                </a:solidFill>
              </a:rPr>
              <a:t>抄税</a:t>
            </a:r>
            <a:endParaRPr lang="en-US" altLang="zh-CN" dirty="0">
              <a:solidFill>
                <a:schemeClr val="bg1"/>
              </a:solidFill>
            </a:endParaRPr>
          </a:p>
        </p:txBody>
      </p:sp>
      <p:sp>
        <p:nvSpPr>
          <p:cNvPr id="10" name="MH_Text_3">
            <a:extLst>
              <a:ext uri="{FF2B5EF4-FFF2-40B4-BE49-F238E27FC236}">
                <a16:creationId xmlns:a16="http://schemas.microsoft.com/office/drawing/2014/main" id="{F4E26BAD-7CF6-4928-866B-724BCE466AA4}"/>
              </a:ext>
            </a:extLst>
          </p:cNvPr>
          <p:cNvSpPr/>
          <p:nvPr>
            <p:custDataLst>
              <p:tags r:id="rId9"/>
            </p:custDataLst>
          </p:nvPr>
        </p:nvSpPr>
        <p:spPr>
          <a:xfrm>
            <a:off x="6516688" y="3722690"/>
            <a:ext cx="2921000" cy="485775"/>
          </a:xfrm>
          <a:prstGeom prst="roundRect">
            <a:avLst>
              <a:gd name="adj" fmla="val 50000"/>
            </a:avLst>
          </a:prstGeom>
          <a:solidFill>
            <a:srgbClr val="2474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lnSpc>
                <a:spcPct val="130000"/>
              </a:lnSpc>
              <a:defRPr/>
            </a:pPr>
            <a:r>
              <a:rPr lang="zh-CN" altLang="en-US" sz="1600" dirty="0">
                <a:solidFill>
                  <a:schemeClr val="bg1"/>
                </a:solidFill>
              </a:rPr>
              <a:t>出纳</a:t>
            </a:r>
          </a:p>
        </p:txBody>
      </p:sp>
      <p:sp>
        <p:nvSpPr>
          <p:cNvPr id="11" name="MH_Other_5">
            <a:extLst>
              <a:ext uri="{FF2B5EF4-FFF2-40B4-BE49-F238E27FC236}">
                <a16:creationId xmlns:a16="http://schemas.microsoft.com/office/drawing/2014/main" id="{295BD45A-1437-49A7-9A85-1248FA7021BE}"/>
              </a:ext>
            </a:extLst>
          </p:cNvPr>
          <p:cNvSpPr/>
          <p:nvPr>
            <p:custDataLst>
              <p:tags r:id="rId10"/>
            </p:custDataLst>
          </p:nvPr>
        </p:nvSpPr>
        <p:spPr>
          <a:xfrm>
            <a:off x="2976563" y="3536951"/>
            <a:ext cx="855662" cy="857250"/>
          </a:xfrm>
          <a:prstGeom prst="ellipse">
            <a:avLst/>
          </a:prstGeom>
          <a:solidFill>
            <a:srgbClr val="2474BA"/>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kern="0" dirty="0">
                <a:solidFill>
                  <a:srgbClr val="FFFFFF"/>
                </a:solidFill>
                <a:latin typeface="Arial Rounded MT Bold" panose="020F0704030504030204" pitchFamily="34" charset="0"/>
              </a:rPr>
              <a:t>03</a:t>
            </a:r>
            <a:endParaRPr lang="zh-CN" altLang="en-US" sz="2800" b="1" kern="0" dirty="0">
              <a:solidFill>
                <a:srgbClr val="FFFFFF"/>
              </a:solidFill>
              <a:latin typeface="Arial Rounded MT Bold" panose="020F0704030504030204" pitchFamily="34" charset="0"/>
            </a:endParaRPr>
          </a:p>
        </p:txBody>
      </p:sp>
      <p:sp>
        <p:nvSpPr>
          <p:cNvPr id="12" name="MH_Other_6">
            <a:extLst>
              <a:ext uri="{FF2B5EF4-FFF2-40B4-BE49-F238E27FC236}">
                <a16:creationId xmlns:a16="http://schemas.microsoft.com/office/drawing/2014/main" id="{62F0E990-60C0-42F7-AB83-6FA4845DC7F5}"/>
              </a:ext>
            </a:extLst>
          </p:cNvPr>
          <p:cNvSpPr>
            <a:spLocks/>
          </p:cNvSpPr>
          <p:nvPr>
            <p:custDataLst>
              <p:tags r:id="rId11"/>
            </p:custDataLst>
          </p:nvPr>
        </p:nvSpPr>
        <p:spPr bwMode="auto">
          <a:xfrm rot="16200000">
            <a:off x="3259138" y="3395664"/>
            <a:ext cx="288925" cy="622300"/>
          </a:xfrm>
          <a:custGeom>
            <a:avLst/>
            <a:gdLst>
              <a:gd name="T0" fmla="*/ 276 w 271746"/>
              <a:gd name="T1" fmla="*/ 590535 h 585994"/>
              <a:gd name="T2" fmla="*/ 142048 w 271746"/>
              <a:gd name="T3" fmla="*/ 71 h 585994"/>
              <a:gd name="T4" fmla="*/ 567058 w 271746"/>
              <a:gd name="T5" fmla="*/ 624823 h 585994"/>
              <a:gd name="T6" fmla="*/ 147021 w 271746"/>
              <a:gd name="T7" fmla="*/ 1205479 h 585994"/>
              <a:gd name="T8" fmla="*/ 276 w 271746"/>
              <a:gd name="T9" fmla="*/ 590535 h 5859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solidFill>
            <a:srgbClr val="2474BA"/>
          </a:solidFill>
          <a:ln>
            <a:noFill/>
          </a:ln>
          <a:extLst/>
        </p:spPr>
        <p:txBody>
          <a:bodyPr anchor="ctr"/>
          <a:lstStyle/>
          <a:p>
            <a:endParaRPr lang="zh-CN" altLang="en-US"/>
          </a:p>
        </p:txBody>
      </p:sp>
      <p:sp>
        <p:nvSpPr>
          <p:cNvPr id="13" name="MH_SubTitle_3">
            <a:extLst>
              <a:ext uri="{FF2B5EF4-FFF2-40B4-BE49-F238E27FC236}">
                <a16:creationId xmlns:a16="http://schemas.microsoft.com/office/drawing/2014/main" id="{8D61CA46-DDCA-4CBB-825A-55B2C0168579}"/>
              </a:ext>
            </a:extLst>
          </p:cNvPr>
          <p:cNvSpPr/>
          <p:nvPr>
            <p:custDataLst>
              <p:tags r:id="rId12"/>
            </p:custDataLst>
          </p:nvPr>
        </p:nvSpPr>
        <p:spPr>
          <a:xfrm>
            <a:off x="3800476" y="3706815"/>
            <a:ext cx="3108325" cy="515937"/>
          </a:xfrm>
          <a:custGeom>
            <a:avLst/>
            <a:gdLst>
              <a:gd name="connsiteX0" fmla="*/ 1 w 3107636"/>
              <a:gd name="connsiteY0" fmla="*/ 0 h 516162"/>
              <a:gd name="connsiteX1" fmla="*/ 2849555 w 3107636"/>
              <a:gd name="connsiteY1" fmla="*/ 0 h 516162"/>
              <a:gd name="connsiteX2" fmla="*/ 3107636 w 3107636"/>
              <a:gd name="connsiteY2" fmla="*/ 258081 h 516162"/>
              <a:gd name="connsiteX3" fmla="*/ 3107635 w 3107636"/>
              <a:gd name="connsiteY3" fmla="*/ 258081 h 516162"/>
              <a:gd name="connsiteX4" fmla="*/ 2849554 w 3107636"/>
              <a:gd name="connsiteY4" fmla="*/ 516162 h 516162"/>
              <a:gd name="connsiteX5" fmla="*/ 0 w 3107636"/>
              <a:gd name="connsiteY5" fmla="*/ 516161 h 516162"/>
              <a:gd name="connsiteX6" fmla="*/ 15422 w 3107636"/>
              <a:gd name="connsiteY6" fmla="*/ 497469 h 516162"/>
              <a:gd name="connsiteX7" fmla="*/ 88545 w 3107636"/>
              <a:gd name="connsiteY7" fmla="*/ 258080 h 516162"/>
              <a:gd name="connsiteX8" fmla="*/ 15422 w 3107636"/>
              <a:gd name="connsiteY8" fmla="*/ 18691 h 51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7636" h="516162">
                <a:moveTo>
                  <a:pt x="1" y="0"/>
                </a:moveTo>
                <a:lnTo>
                  <a:pt x="2849555" y="0"/>
                </a:lnTo>
                <a:cubicBezTo>
                  <a:pt x="2992089" y="0"/>
                  <a:pt x="3107636" y="115547"/>
                  <a:pt x="3107636" y="258081"/>
                </a:cubicBezTo>
                <a:lnTo>
                  <a:pt x="3107635" y="258081"/>
                </a:lnTo>
                <a:cubicBezTo>
                  <a:pt x="3107635" y="400615"/>
                  <a:pt x="2992088" y="516162"/>
                  <a:pt x="2849554" y="516162"/>
                </a:cubicBezTo>
                <a:lnTo>
                  <a:pt x="0" y="516161"/>
                </a:lnTo>
                <a:lnTo>
                  <a:pt x="15422" y="497469"/>
                </a:lnTo>
                <a:cubicBezTo>
                  <a:pt x="61588" y="429134"/>
                  <a:pt x="88545" y="346755"/>
                  <a:pt x="88545" y="258080"/>
                </a:cubicBezTo>
                <a:cubicBezTo>
                  <a:pt x="88545" y="169405"/>
                  <a:pt x="61588" y="87026"/>
                  <a:pt x="15422" y="18691"/>
                </a:cubicBezTo>
                <a:close/>
              </a:path>
            </a:pathLst>
          </a:custGeom>
          <a:solidFill>
            <a:srgbClr val="2474BA"/>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lvl="0" algn="ctr">
              <a:defRPr/>
            </a:pPr>
            <a:r>
              <a:rPr lang="zh-CN" altLang="en-US" dirty="0">
                <a:solidFill>
                  <a:schemeClr val="bg1"/>
                </a:solidFill>
              </a:rPr>
              <a:t>报税</a:t>
            </a:r>
            <a:endParaRPr lang="en-US" altLang="zh-CN" dirty="0">
              <a:solidFill>
                <a:schemeClr val="bg1"/>
              </a:solidFill>
            </a:endParaRPr>
          </a:p>
        </p:txBody>
      </p:sp>
      <p:sp>
        <p:nvSpPr>
          <p:cNvPr id="14" name="MH_Text_4">
            <a:extLst>
              <a:ext uri="{FF2B5EF4-FFF2-40B4-BE49-F238E27FC236}">
                <a16:creationId xmlns:a16="http://schemas.microsoft.com/office/drawing/2014/main" id="{775C6395-7E46-4122-A420-EA3BDCDB7AF4}"/>
              </a:ext>
            </a:extLst>
          </p:cNvPr>
          <p:cNvSpPr/>
          <p:nvPr>
            <p:custDataLst>
              <p:tags r:id="rId13"/>
            </p:custDataLst>
          </p:nvPr>
        </p:nvSpPr>
        <p:spPr>
          <a:xfrm>
            <a:off x="6516688" y="4659315"/>
            <a:ext cx="2921000" cy="484187"/>
          </a:xfrm>
          <a:prstGeom prst="roundRect">
            <a:avLst>
              <a:gd name="adj" fmla="val 50000"/>
            </a:avLst>
          </a:prstGeom>
          <a:solidFill>
            <a:srgbClr val="2474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lnSpc>
                <a:spcPct val="130000"/>
              </a:lnSpc>
              <a:defRPr/>
            </a:pPr>
            <a:r>
              <a:rPr lang="zh-CN" altLang="en-US" sz="1600" dirty="0">
                <a:solidFill>
                  <a:schemeClr val="bg1"/>
                </a:solidFill>
              </a:rPr>
              <a:t>出纳</a:t>
            </a:r>
          </a:p>
        </p:txBody>
      </p:sp>
      <p:sp>
        <p:nvSpPr>
          <p:cNvPr id="15" name="MH_Other_7">
            <a:extLst>
              <a:ext uri="{FF2B5EF4-FFF2-40B4-BE49-F238E27FC236}">
                <a16:creationId xmlns:a16="http://schemas.microsoft.com/office/drawing/2014/main" id="{F4326198-95CE-4C45-BD0B-43444F796B46}"/>
              </a:ext>
            </a:extLst>
          </p:cNvPr>
          <p:cNvSpPr/>
          <p:nvPr>
            <p:custDataLst>
              <p:tags r:id="rId14"/>
            </p:custDataLst>
          </p:nvPr>
        </p:nvSpPr>
        <p:spPr>
          <a:xfrm>
            <a:off x="2976563" y="4473577"/>
            <a:ext cx="855662" cy="855663"/>
          </a:xfrm>
          <a:prstGeom prst="ellipse">
            <a:avLst/>
          </a:prstGeom>
          <a:solidFill>
            <a:srgbClr val="2474BA"/>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kern="0" dirty="0">
                <a:solidFill>
                  <a:srgbClr val="FFFFFF"/>
                </a:solidFill>
                <a:latin typeface="Arial Rounded MT Bold" panose="020F0704030504030204" pitchFamily="34" charset="0"/>
              </a:rPr>
              <a:t>04</a:t>
            </a:r>
            <a:endParaRPr lang="zh-CN" altLang="en-US" sz="2800" b="1" kern="0" dirty="0">
              <a:solidFill>
                <a:srgbClr val="FFFFFF"/>
              </a:solidFill>
              <a:latin typeface="Arial Rounded MT Bold" panose="020F0704030504030204" pitchFamily="34" charset="0"/>
            </a:endParaRPr>
          </a:p>
        </p:txBody>
      </p:sp>
      <p:sp>
        <p:nvSpPr>
          <p:cNvPr id="16" name="MH_Other_8">
            <a:extLst>
              <a:ext uri="{FF2B5EF4-FFF2-40B4-BE49-F238E27FC236}">
                <a16:creationId xmlns:a16="http://schemas.microsoft.com/office/drawing/2014/main" id="{9392CA39-3337-4422-9767-D0CF026F0F96}"/>
              </a:ext>
            </a:extLst>
          </p:cNvPr>
          <p:cNvSpPr>
            <a:spLocks/>
          </p:cNvSpPr>
          <p:nvPr>
            <p:custDataLst>
              <p:tags r:id="rId15"/>
            </p:custDataLst>
          </p:nvPr>
        </p:nvSpPr>
        <p:spPr bwMode="auto">
          <a:xfrm rot="16200000">
            <a:off x="3259138" y="4332289"/>
            <a:ext cx="288925" cy="622300"/>
          </a:xfrm>
          <a:custGeom>
            <a:avLst/>
            <a:gdLst>
              <a:gd name="T0" fmla="*/ 276 w 271746"/>
              <a:gd name="T1" fmla="*/ 590535 h 585994"/>
              <a:gd name="T2" fmla="*/ 142048 w 271746"/>
              <a:gd name="T3" fmla="*/ 71 h 585994"/>
              <a:gd name="T4" fmla="*/ 567058 w 271746"/>
              <a:gd name="T5" fmla="*/ 624823 h 585994"/>
              <a:gd name="T6" fmla="*/ 147021 w 271746"/>
              <a:gd name="T7" fmla="*/ 1205479 h 585994"/>
              <a:gd name="T8" fmla="*/ 276 w 271746"/>
              <a:gd name="T9" fmla="*/ 590535 h 5859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solidFill>
            <a:srgbClr val="2474BA"/>
          </a:solidFill>
          <a:ln>
            <a:noFill/>
          </a:ln>
          <a:extLst/>
        </p:spPr>
        <p:txBody>
          <a:bodyPr anchor="ctr"/>
          <a:lstStyle/>
          <a:p>
            <a:endParaRPr lang="zh-CN" altLang="en-US"/>
          </a:p>
        </p:txBody>
      </p:sp>
      <p:sp>
        <p:nvSpPr>
          <p:cNvPr id="17" name="MH_SubTitle_4">
            <a:extLst>
              <a:ext uri="{FF2B5EF4-FFF2-40B4-BE49-F238E27FC236}">
                <a16:creationId xmlns:a16="http://schemas.microsoft.com/office/drawing/2014/main" id="{0C8DEB57-DB5D-40F3-9FFA-7E1382197368}"/>
              </a:ext>
            </a:extLst>
          </p:cNvPr>
          <p:cNvSpPr/>
          <p:nvPr>
            <p:custDataLst>
              <p:tags r:id="rId16"/>
            </p:custDataLst>
          </p:nvPr>
        </p:nvSpPr>
        <p:spPr>
          <a:xfrm>
            <a:off x="3800476" y="4643440"/>
            <a:ext cx="3108325" cy="515937"/>
          </a:xfrm>
          <a:custGeom>
            <a:avLst/>
            <a:gdLst>
              <a:gd name="connsiteX0" fmla="*/ 1 w 3107636"/>
              <a:gd name="connsiteY0" fmla="*/ 0 h 516162"/>
              <a:gd name="connsiteX1" fmla="*/ 2849555 w 3107636"/>
              <a:gd name="connsiteY1" fmla="*/ 0 h 516162"/>
              <a:gd name="connsiteX2" fmla="*/ 3107636 w 3107636"/>
              <a:gd name="connsiteY2" fmla="*/ 258081 h 516162"/>
              <a:gd name="connsiteX3" fmla="*/ 3107635 w 3107636"/>
              <a:gd name="connsiteY3" fmla="*/ 258081 h 516162"/>
              <a:gd name="connsiteX4" fmla="*/ 2849554 w 3107636"/>
              <a:gd name="connsiteY4" fmla="*/ 516162 h 516162"/>
              <a:gd name="connsiteX5" fmla="*/ 0 w 3107636"/>
              <a:gd name="connsiteY5" fmla="*/ 516161 h 516162"/>
              <a:gd name="connsiteX6" fmla="*/ 15422 w 3107636"/>
              <a:gd name="connsiteY6" fmla="*/ 497469 h 516162"/>
              <a:gd name="connsiteX7" fmla="*/ 88545 w 3107636"/>
              <a:gd name="connsiteY7" fmla="*/ 258080 h 516162"/>
              <a:gd name="connsiteX8" fmla="*/ 15422 w 3107636"/>
              <a:gd name="connsiteY8" fmla="*/ 18691 h 51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7636" h="516162">
                <a:moveTo>
                  <a:pt x="1" y="0"/>
                </a:moveTo>
                <a:lnTo>
                  <a:pt x="2849555" y="0"/>
                </a:lnTo>
                <a:cubicBezTo>
                  <a:pt x="2992089" y="0"/>
                  <a:pt x="3107636" y="115547"/>
                  <a:pt x="3107636" y="258081"/>
                </a:cubicBezTo>
                <a:lnTo>
                  <a:pt x="3107635" y="258081"/>
                </a:lnTo>
                <a:cubicBezTo>
                  <a:pt x="3107635" y="400615"/>
                  <a:pt x="2992088" y="516162"/>
                  <a:pt x="2849554" y="516162"/>
                </a:cubicBezTo>
                <a:lnTo>
                  <a:pt x="0" y="516161"/>
                </a:lnTo>
                <a:lnTo>
                  <a:pt x="15422" y="497469"/>
                </a:lnTo>
                <a:cubicBezTo>
                  <a:pt x="61588" y="429134"/>
                  <a:pt x="88545" y="346755"/>
                  <a:pt x="88545" y="258080"/>
                </a:cubicBezTo>
                <a:cubicBezTo>
                  <a:pt x="88545" y="169405"/>
                  <a:pt x="61588" y="87026"/>
                  <a:pt x="15422" y="18691"/>
                </a:cubicBezTo>
                <a:close/>
              </a:path>
            </a:pathLst>
          </a:custGeom>
          <a:solidFill>
            <a:srgbClr val="2474BA"/>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lvl="0" algn="ctr">
              <a:defRPr/>
            </a:pPr>
            <a:r>
              <a:rPr lang="zh-CN" altLang="en-US" dirty="0">
                <a:solidFill>
                  <a:schemeClr val="bg1"/>
                </a:solidFill>
              </a:rPr>
              <a:t>机动车销售发票</a:t>
            </a:r>
            <a:endParaRPr lang="en-US" altLang="zh-CN" dirty="0">
              <a:solidFill>
                <a:schemeClr val="bg1"/>
              </a:solidFill>
            </a:endParaRPr>
          </a:p>
        </p:txBody>
      </p:sp>
      <p:sp>
        <p:nvSpPr>
          <p:cNvPr id="18" name="MH_Text_5">
            <a:extLst>
              <a:ext uri="{FF2B5EF4-FFF2-40B4-BE49-F238E27FC236}">
                <a16:creationId xmlns:a16="http://schemas.microsoft.com/office/drawing/2014/main" id="{BA0BBACA-4635-4309-BFD2-D03D8679F8AB}"/>
              </a:ext>
            </a:extLst>
          </p:cNvPr>
          <p:cNvSpPr/>
          <p:nvPr>
            <p:custDataLst>
              <p:tags r:id="rId17"/>
            </p:custDataLst>
          </p:nvPr>
        </p:nvSpPr>
        <p:spPr>
          <a:xfrm>
            <a:off x="6516688" y="5594352"/>
            <a:ext cx="2921000" cy="485775"/>
          </a:xfrm>
          <a:prstGeom prst="roundRect">
            <a:avLst>
              <a:gd name="adj" fmla="val 50000"/>
            </a:avLst>
          </a:prstGeom>
          <a:solidFill>
            <a:srgbClr val="2474BA"/>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lnSpc>
                <a:spcPct val="130000"/>
              </a:lnSpc>
              <a:defRPr/>
            </a:pPr>
            <a:r>
              <a:rPr lang="zh-CN" altLang="en-US" sz="1600" dirty="0">
                <a:solidFill>
                  <a:schemeClr val="bg1"/>
                </a:solidFill>
              </a:rPr>
              <a:t>出纳</a:t>
            </a:r>
          </a:p>
        </p:txBody>
      </p:sp>
      <p:sp>
        <p:nvSpPr>
          <p:cNvPr id="19" name="MH_Other_9">
            <a:extLst>
              <a:ext uri="{FF2B5EF4-FFF2-40B4-BE49-F238E27FC236}">
                <a16:creationId xmlns:a16="http://schemas.microsoft.com/office/drawing/2014/main" id="{A06D1A4B-EFD0-493B-AD97-AC50FC6ABD27}"/>
              </a:ext>
            </a:extLst>
          </p:cNvPr>
          <p:cNvSpPr/>
          <p:nvPr>
            <p:custDataLst>
              <p:tags r:id="rId18"/>
            </p:custDataLst>
          </p:nvPr>
        </p:nvSpPr>
        <p:spPr>
          <a:xfrm>
            <a:off x="2976563" y="5408614"/>
            <a:ext cx="855662" cy="857250"/>
          </a:xfrm>
          <a:prstGeom prst="ellipse">
            <a:avLst/>
          </a:prstGeom>
          <a:solidFill>
            <a:srgbClr val="2474BA"/>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800" b="1" kern="0" dirty="0">
                <a:solidFill>
                  <a:srgbClr val="FFFFFF"/>
                </a:solidFill>
                <a:latin typeface="Arial Rounded MT Bold" panose="020F0704030504030204" pitchFamily="34" charset="0"/>
              </a:rPr>
              <a:t>05</a:t>
            </a:r>
            <a:endParaRPr lang="zh-CN" altLang="en-US" sz="2800" b="1" kern="0" dirty="0">
              <a:solidFill>
                <a:srgbClr val="FFFFFF"/>
              </a:solidFill>
              <a:latin typeface="Arial Rounded MT Bold" panose="020F0704030504030204" pitchFamily="34" charset="0"/>
            </a:endParaRPr>
          </a:p>
        </p:txBody>
      </p:sp>
      <p:sp>
        <p:nvSpPr>
          <p:cNvPr id="20" name="MH_Other_10">
            <a:extLst>
              <a:ext uri="{FF2B5EF4-FFF2-40B4-BE49-F238E27FC236}">
                <a16:creationId xmlns:a16="http://schemas.microsoft.com/office/drawing/2014/main" id="{05DB6BCF-CB09-424E-9C7A-473FD60935B7}"/>
              </a:ext>
            </a:extLst>
          </p:cNvPr>
          <p:cNvSpPr>
            <a:spLocks/>
          </p:cNvSpPr>
          <p:nvPr>
            <p:custDataLst>
              <p:tags r:id="rId19"/>
            </p:custDataLst>
          </p:nvPr>
        </p:nvSpPr>
        <p:spPr bwMode="auto">
          <a:xfrm rot="16200000">
            <a:off x="3259138" y="5267327"/>
            <a:ext cx="288925" cy="622300"/>
          </a:xfrm>
          <a:custGeom>
            <a:avLst/>
            <a:gdLst>
              <a:gd name="T0" fmla="*/ 276 w 271746"/>
              <a:gd name="T1" fmla="*/ 590535 h 585994"/>
              <a:gd name="T2" fmla="*/ 142048 w 271746"/>
              <a:gd name="T3" fmla="*/ 71 h 585994"/>
              <a:gd name="T4" fmla="*/ 567058 w 271746"/>
              <a:gd name="T5" fmla="*/ 624823 h 585994"/>
              <a:gd name="T6" fmla="*/ 147021 w 271746"/>
              <a:gd name="T7" fmla="*/ 1205479 h 585994"/>
              <a:gd name="T8" fmla="*/ 276 w 271746"/>
              <a:gd name="T9" fmla="*/ 590535 h 5859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solidFill>
            <a:srgbClr val="2474BA"/>
          </a:solidFill>
          <a:ln>
            <a:noFill/>
          </a:ln>
          <a:extLst/>
        </p:spPr>
        <p:txBody>
          <a:bodyPr anchor="ctr"/>
          <a:lstStyle/>
          <a:p>
            <a:endParaRPr lang="zh-CN" altLang="en-US"/>
          </a:p>
        </p:txBody>
      </p:sp>
      <p:sp>
        <p:nvSpPr>
          <p:cNvPr id="21" name="MH_SubTitle_5">
            <a:extLst>
              <a:ext uri="{FF2B5EF4-FFF2-40B4-BE49-F238E27FC236}">
                <a16:creationId xmlns:a16="http://schemas.microsoft.com/office/drawing/2014/main" id="{87AE0886-746F-484F-8054-1C12B569406A}"/>
              </a:ext>
            </a:extLst>
          </p:cNvPr>
          <p:cNvSpPr/>
          <p:nvPr>
            <p:custDataLst>
              <p:tags r:id="rId20"/>
            </p:custDataLst>
          </p:nvPr>
        </p:nvSpPr>
        <p:spPr>
          <a:xfrm>
            <a:off x="3800476" y="5578476"/>
            <a:ext cx="3108325" cy="515938"/>
          </a:xfrm>
          <a:custGeom>
            <a:avLst/>
            <a:gdLst>
              <a:gd name="connsiteX0" fmla="*/ 1 w 3107636"/>
              <a:gd name="connsiteY0" fmla="*/ 0 h 516162"/>
              <a:gd name="connsiteX1" fmla="*/ 2849555 w 3107636"/>
              <a:gd name="connsiteY1" fmla="*/ 0 h 516162"/>
              <a:gd name="connsiteX2" fmla="*/ 3107636 w 3107636"/>
              <a:gd name="connsiteY2" fmla="*/ 258081 h 516162"/>
              <a:gd name="connsiteX3" fmla="*/ 3107635 w 3107636"/>
              <a:gd name="connsiteY3" fmla="*/ 258081 h 516162"/>
              <a:gd name="connsiteX4" fmla="*/ 2849554 w 3107636"/>
              <a:gd name="connsiteY4" fmla="*/ 516162 h 516162"/>
              <a:gd name="connsiteX5" fmla="*/ 0 w 3107636"/>
              <a:gd name="connsiteY5" fmla="*/ 516161 h 516162"/>
              <a:gd name="connsiteX6" fmla="*/ 15422 w 3107636"/>
              <a:gd name="connsiteY6" fmla="*/ 497469 h 516162"/>
              <a:gd name="connsiteX7" fmla="*/ 88545 w 3107636"/>
              <a:gd name="connsiteY7" fmla="*/ 258080 h 516162"/>
              <a:gd name="connsiteX8" fmla="*/ 15422 w 3107636"/>
              <a:gd name="connsiteY8" fmla="*/ 18691 h 51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7636" h="516162">
                <a:moveTo>
                  <a:pt x="1" y="0"/>
                </a:moveTo>
                <a:lnTo>
                  <a:pt x="2849555" y="0"/>
                </a:lnTo>
                <a:cubicBezTo>
                  <a:pt x="2992089" y="0"/>
                  <a:pt x="3107636" y="115547"/>
                  <a:pt x="3107636" y="258081"/>
                </a:cubicBezTo>
                <a:lnTo>
                  <a:pt x="3107635" y="258081"/>
                </a:lnTo>
                <a:cubicBezTo>
                  <a:pt x="3107635" y="400615"/>
                  <a:pt x="2992088" y="516162"/>
                  <a:pt x="2849554" y="516162"/>
                </a:cubicBezTo>
                <a:lnTo>
                  <a:pt x="0" y="516161"/>
                </a:lnTo>
                <a:lnTo>
                  <a:pt x="15422" y="497469"/>
                </a:lnTo>
                <a:cubicBezTo>
                  <a:pt x="61588" y="429134"/>
                  <a:pt x="88545" y="346755"/>
                  <a:pt x="88545" y="258080"/>
                </a:cubicBezTo>
                <a:cubicBezTo>
                  <a:pt x="88545" y="169405"/>
                  <a:pt x="61588" y="87026"/>
                  <a:pt x="15422" y="18691"/>
                </a:cubicBezTo>
                <a:close/>
              </a:path>
            </a:pathLst>
          </a:custGeom>
          <a:solidFill>
            <a:srgbClr val="2474BA"/>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lvl="0" algn="ctr">
              <a:defRPr/>
            </a:pPr>
            <a:r>
              <a:rPr lang="zh-CN" altLang="en-US" dirty="0">
                <a:solidFill>
                  <a:schemeClr val="bg1"/>
                </a:solidFill>
              </a:rPr>
              <a:t>到地税代开发票</a:t>
            </a:r>
            <a:endParaRPr lang="en-US" altLang="zh-CN" dirty="0">
              <a:solidFill>
                <a:schemeClr val="bg1"/>
              </a:solidFill>
            </a:endParaRPr>
          </a:p>
        </p:txBody>
      </p:sp>
      <p:sp>
        <p:nvSpPr>
          <p:cNvPr id="22" name="标题 1">
            <a:extLst>
              <a:ext uri="{FF2B5EF4-FFF2-40B4-BE49-F238E27FC236}">
                <a16:creationId xmlns:a16="http://schemas.microsoft.com/office/drawing/2014/main" id="{1FA6229D-51E0-47D2-BD58-C14A218ADFD0}"/>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发票</a:t>
            </a:r>
          </a:p>
        </p:txBody>
      </p:sp>
      <p:cxnSp>
        <p:nvCxnSpPr>
          <p:cNvPr id="23" name="直接连接符 22">
            <a:extLst>
              <a:ext uri="{FF2B5EF4-FFF2-40B4-BE49-F238E27FC236}">
                <a16:creationId xmlns:a16="http://schemas.microsoft.com/office/drawing/2014/main" id="{507EAA94-F2DE-4005-9205-9449A6BB7BFE}"/>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D1348B83-6219-409A-819C-7A4CD66F8BC3}"/>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2009907"/>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fade">
                                      <p:cBhvr>
                                        <p:cTn id="19" dur="1000"/>
                                        <p:tgtEl>
                                          <p:spTgt spid="9">
                                            <p:txEl>
                                              <p:pRg st="0" end="0"/>
                                            </p:txEl>
                                          </p:spTgt>
                                        </p:tgtEl>
                                      </p:cBhvr>
                                    </p:animEffect>
                                    <p:anim calcmode="lin" valueType="num">
                                      <p:cBhvr>
                                        <p:cTn id="20"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3">
                                            <p:txEl>
                                              <p:pRg st="0" end="0"/>
                                            </p:txEl>
                                          </p:spTgt>
                                        </p:tgtEl>
                                        <p:attrNameLst>
                                          <p:attrName>style.visibility</p:attrName>
                                        </p:attrNameLst>
                                      </p:cBhvr>
                                      <p:to>
                                        <p:strVal val="visible"/>
                                      </p:to>
                                    </p:set>
                                    <p:animEffect transition="in" filter="fade">
                                      <p:cBhvr>
                                        <p:cTn id="31" dur="1000"/>
                                        <p:tgtEl>
                                          <p:spTgt spid="13">
                                            <p:txEl>
                                              <p:pRg st="0" end="0"/>
                                            </p:txEl>
                                          </p:spTgt>
                                        </p:tgtEl>
                                      </p:cBhvr>
                                    </p:animEffect>
                                    <p:anim calcmode="lin" valueType="num">
                                      <p:cBhvr>
                                        <p:cTn id="32"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7">
                                            <p:txEl>
                                              <p:pRg st="0" end="0"/>
                                            </p:txEl>
                                          </p:spTgt>
                                        </p:tgtEl>
                                        <p:attrNameLst>
                                          <p:attrName>style.visibility</p:attrName>
                                        </p:attrNameLst>
                                      </p:cBhvr>
                                      <p:to>
                                        <p:strVal val="visible"/>
                                      </p:to>
                                    </p:set>
                                    <p:animEffect transition="in" filter="fade">
                                      <p:cBhvr>
                                        <p:cTn id="43" dur="1000"/>
                                        <p:tgtEl>
                                          <p:spTgt spid="17">
                                            <p:txEl>
                                              <p:pRg st="0" end="0"/>
                                            </p:txEl>
                                          </p:spTgt>
                                        </p:tgtEl>
                                      </p:cBhvr>
                                    </p:animEffect>
                                    <p:anim calcmode="lin" valueType="num">
                                      <p:cBhvr>
                                        <p:cTn id="44"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fade">
                                      <p:cBhvr>
                                        <p:cTn id="55" dur="1000"/>
                                        <p:tgtEl>
                                          <p:spTgt spid="21">
                                            <p:txEl>
                                              <p:pRg st="0" end="0"/>
                                            </p:txEl>
                                          </p:spTgt>
                                        </p:tgtEl>
                                      </p:cBhvr>
                                    </p:animEffect>
                                    <p:anim calcmode="lin" valueType="num">
                                      <p:cBhvr>
                                        <p:cTn id="56"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4"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227E9545-5901-492A-8EF8-1795083778D8}"/>
              </a:ext>
            </a:extLst>
          </p:cNvPr>
          <p:cNvSpPr/>
          <p:nvPr/>
        </p:nvSpPr>
        <p:spPr>
          <a:xfrm>
            <a:off x="0" y="1979258"/>
            <a:ext cx="12297508" cy="27396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Title"/>
          <p:cNvSpPr/>
          <p:nvPr>
            <p:custDataLst>
              <p:tags r:id="rId2"/>
            </p:custDataLst>
          </p:nvPr>
        </p:nvSpPr>
        <p:spPr>
          <a:xfrm>
            <a:off x="2859836" y="3290273"/>
            <a:ext cx="6799982" cy="853833"/>
          </a:xfrm>
          <a:custGeom>
            <a:avLst/>
            <a:gdLst>
              <a:gd name="connsiteX0" fmla="*/ 0 w 3254309"/>
              <a:gd name="connsiteY0" fmla="*/ 0 h 696722"/>
              <a:gd name="connsiteX1" fmla="*/ 3254309 w 3254309"/>
              <a:gd name="connsiteY1" fmla="*/ 0 h 696722"/>
              <a:gd name="connsiteX2" fmla="*/ 3254309 w 3254309"/>
              <a:gd name="connsiteY2" fmla="*/ 696722 h 696722"/>
              <a:gd name="connsiteX3" fmla="*/ 0 w 3254309"/>
              <a:gd name="connsiteY3" fmla="*/ 696722 h 696722"/>
              <a:gd name="connsiteX4" fmla="*/ 0 w 3254309"/>
              <a:gd name="connsiteY4" fmla="*/ 0 h 696722"/>
              <a:gd name="connsiteX0" fmla="*/ 0 w 3254309"/>
              <a:gd name="connsiteY0" fmla="*/ 2004 h 698726"/>
              <a:gd name="connsiteX1" fmla="*/ 206017 w 3254309"/>
              <a:gd name="connsiteY1" fmla="*/ 0 h 698726"/>
              <a:gd name="connsiteX2" fmla="*/ 3254309 w 3254309"/>
              <a:gd name="connsiteY2" fmla="*/ 2004 h 698726"/>
              <a:gd name="connsiteX3" fmla="*/ 3254309 w 3254309"/>
              <a:gd name="connsiteY3" fmla="*/ 698726 h 698726"/>
              <a:gd name="connsiteX4" fmla="*/ 0 w 3254309"/>
              <a:gd name="connsiteY4" fmla="*/ 698726 h 698726"/>
              <a:gd name="connsiteX5" fmla="*/ 0 w 3254309"/>
              <a:gd name="connsiteY5" fmla="*/ 2004 h 698726"/>
              <a:gd name="connsiteX0" fmla="*/ 11697 w 3266006"/>
              <a:gd name="connsiteY0" fmla="*/ 2004 h 698726"/>
              <a:gd name="connsiteX1" fmla="*/ 217714 w 3266006"/>
              <a:gd name="connsiteY1" fmla="*/ 0 h 698726"/>
              <a:gd name="connsiteX2" fmla="*/ 3266006 w 3266006"/>
              <a:gd name="connsiteY2" fmla="*/ 2004 h 698726"/>
              <a:gd name="connsiteX3" fmla="*/ 3266006 w 3266006"/>
              <a:gd name="connsiteY3" fmla="*/ 698726 h 698726"/>
              <a:gd name="connsiteX4" fmla="*/ 11697 w 3266006"/>
              <a:gd name="connsiteY4" fmla="*/ 698726 h 698726"/>
              <a:gd name="connsiteX5" fmla="*/ 0 w 3266006"/>
              <a:gd name="connsiteY5" fmla="*/ 203200 h 698726"/>
              <a:gd name="connsiteX6" fmla="*/ 11697 w 3266006"/>
              <a:gd name="connsiteY6" fmla="*/ 2004 h 698726"/>
              <a:gd name="connsiteX0" fmla="*/ 0 w 3266006"/>
              <a:gd name="connsiteY0" fmla="*/ 203200 h 698726"/>
              <a:gd name="connsiteX1" fmla="*/ 217714 w 3266006"/>
              <a:gd name="connsiteY1" fmla="*/ 0 h 698726"/>
              <a:gd name="connsiteX2" fmla="*/ 3266006 w 3266006"/>
              <a:gd name="connsiteY2" fmla="*/ 2004 h 698726"/>
              <a:gd name="connsiteX3" fmla="*/ 3266006 w 3266006"/>
              <a:gd name="connsiteY3" fmla="*/ 698726 h 698726"/>
              <a:gd name="connsiteX4" fmla="*/ 11697 w 3266006"/>
              <a:gd name="connsiteY4" fmla="*/ 698726 h 698726"/>
              <a:gd name="connsiteX5" fmla="*/ 0 w 3266006"/>
              <a:gd name="connsiteY5" fmla="*/ 203200 h 698726"/>
              <a:gd name="connsiteX0" fmla="*/ 217714 w 3266006"/>
              <a:gd name="connsiteY0" fmla="*/ 0 h 698726"/>
              <a:gd name="connsiteX1" fmla="*/ 3266006 w 3266006"/>
              <a:gd name="connsiteY1" fmla="*/ 2004 h 698726"/>
              <a:gd name="connsiteX2" fmla="*/ 3266006 w 3266006"/>
              <a:gd name="connsiteY2" fmla="*/ 698726 h 698726"/>
              <a:gd name="connsiteX3" fmla="*/ 11697 w 3266006"/>
              <a:gd name="connsiteY3" fmla="*/ 698726 h 698726"/>
              <a:gd name="connsiteX4" fmla="*/ 0 w 3266006"/>
              <a:gd name="connsiteY4" fmla="*/ 203200 h 698726"/>
              <a:gd name="connsiteX5" fmla="*/ 309154 w 3266006"/>
              <a:gd name="connsiteY5" fmla="*/ 91440 h 698726"/>
              <a:gd name="connsiteX0" fmla="*/ 217714 w 3266006"/>
              <a:gd name="connsiteY0" fmla="*/ 0 h 698726"/>
              <a:gd name="connsiteX1" fmla="*/ 3266006 w 3266006"/>
              <a:gd name="connsiteY1" fmla="*/ 2004 h 698726"/>
              <a:gd name="connsiteX2" fmla="*/ 3266006 w 3266006"/>
              <a:gd name="connsiteY2" fmla="*/ 698726 h 698726"/>
              <a:gd name="connsiteX3" fmla="*/ 11697 w 3266006"/>
              <a:gd name="connsiteY3" fmla="*/ 698726 h 698726"/>
              <a:gd name="connsiteX4" fmla="*/ 0 w 3266006"/>
              <a:gd name="connsiteY4" fmla="*/ 203200 h 698726"/>
              <a:gd name="connsiteX0" fmla="*/ 206017 w 3254309"/>
              <a:gd name="connsiteY0" fmla="*/ 0 h 698726"/>
              <a:gd name="connsiteX1" fmla="*/ 3254309 w 3254309"/>
              <a:gd name="connsiteY1" fmla="*/ 2004 h 698726"/>
              <a:gd name="connsiteX2" fmla="*/ 3254309 w 3254309"/>
              <a:gd name="connsiteY2" fmla="*/ 698726 h 698726"/>
              <a:gd name="connsiteX3" fmla="*/ 0 w 3254309"/>
              <a:gd name="connsiteY3" fmla="*/ 698726 h 698726"/>
              <a:gd name="connsiteX4" fmla="*/ 209 w 3254309"/>
              <a:gd name="connsiteY4" fmla="*/ 203200 h 698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309" h="698726">
                <a:moveTo>
                  <a:pt x="206017" y="0"/>
                </a:moveTo>
                <a:lnTo>
                  <a:pt x="3254309" y="2004"/>
                </a:lnTo>
                <a:lnTo>
                  <a:pt x="3254309" y="698726"/>
                </a:lnTo>
                <a:lnTo>
                  <a:pt x="0" y="698726"/>
                </a:lnTo>
                <a:cubicBezTo>
                  <a:pt x="70" y="533551"/>
                  <a:pt x="139" y="368375"/>
                  <a:pt x="209" y="203200"/>
                </a:cubicBezTo>
              </a:path>
            </a:pathLst>
          </a:custGeom>
          <a:noFill/>
          <a:ln w="254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fontScale="92500" lnSpcReduction="10000"/>
          </a:bodyPr>
          <a:lstStyle/>
          <a:p>
            <a:pPr algn="ctr"/>
            <a:r>
              <a:rPr lang="zh-CN" altLang="en-US" sz="32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rPr>
              <a:t>网上申报</a:t>
            </a:r>
            <a:endParaRPr lang="en-US" altLang="zh-CN" sz="3200" b="1" dirty="0">
              <a:solidFill>
                <a:schemeClr val="tx2"/>
              </a:solidFill>
              <a:latin typeface="Times New Roman" panose="02020603050405020304" pitchFamily="18" charset="0"/>
              <a:ea typeface="华文细黑" panose="02010600040101010101" pitchFamily="2" charset="-122"/>
              <a:cs typeface="Times New Roman" panose="02020603050405020304" pitchFamily="18" charset="0"/>
            </a:endParaRPr>
          </a:p>
          <a:p>
            <a:pPr algn="ctr"/>
            <a:r>
              <a:rPr lang="en-US" altLang="zh-CN" sz="3200" b="1" dirty="0">
                <a:solidFill>
                  <a:srgbClr val="2474BA"/>
                </a:solidFill>
                <a:latin typeface="Times New Roman" panose="02020603050405020304" pitchFamily="18" charset="0"/>
                <a:ea typeface="华文细黑" panose="02010600040101010101" pitchFamily="2" charset="-122"/>
                <a:cs typeface="Times New Roman" panose="02020603050405020304" pitchFamily="18" charset="0"/>
              </a:rPr>
              <a:t>Management Team Profile</a:t>
            </a:r>
            <a:endParaRPr lang="zh-CN" altLang="en-US" sz="3200" b="1" dirty="0">
              <a:solidFill>
                <a:srgbClr val="2474BA"/>
              </a:solidFill>
              <a:latin typeface="Times New Roman" panose="02020603050405020304" pitchFamily="18" charset="0"/>
              <a:ea typeface="华文细黑" panose="02010600040101010101" pitchFamily="2" charset="-122"/>
              <a:cs typeface="Times New Roman" panose="02020603050405020304" pitchFamily="18" charset="0"/>
            </a:endParaRPr>
          </a:p>
        </p:txBody>
      </p:sp>
      <p:sp>
        <p:nvSpPr>
          <p:cNvPr id="3" name="MH_Others_1"/>
          <p:cNvSpPr/>
          <p:nvPr>
            <p:custDataLst>
              <p:tags r:id="rId3"/>
            </p:custDataLst>
          </p:nvPr>
        </p:nvSpPr>
        <p:spPr>
          <a:xfrm rot="8275313">
            <a:off x="2818453" y="3068569"/>
            <a:ext cx="144016" cy="288032"/>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 name="MH_Others_2"/>
          <p:cNvSpPr/>
          <p:nvPr>
            <p:custDataLst>
              <p:tags r:id="rId4"/>
            </p:custDataLst>
          </p:nvPr>
        </p:nvSpPr>
        <p:spPr>
          <a:xfrm rot="5747767">
            <a:off x="2833481" y="3300945"/>
            <a:ext cx="66788" cy="133576"/>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 name="MH_Number"/>
          <p:cNvSpPr txBox="1"/>
          <p:nvPr>
            <p:custDataLst>
              <p:tags r:id="rId5"/>
            </p:custDataLst>
          </p:nvPr>
        </p:nvSpPr>
        <p:spPr>
          <a:xfrm>
            <a:off x="4979520" y="2102338"/>
            <a:ext cx="2501522" cy="1250827"/>
          </a:xfrm>
          <a:prstGeom prst="rect">
            <a:avLst/>
          </a:prstGeom>
          <a:noFill/>
        </p:spPr>
        <p:txBody>
          <a:bodyPr wrap="square" lIns="0" tIns="0" rIns="0" bIns="0" rtlCol="0" anchor="ctr" anchorCtr="0">
            <a:noAutofit/>
          </a:bodyPr>
          <a:lstStyle/>
          <a:p>
            <a:pPr algn="ctr"/>
            <a:r>
              <a:rPr lang="en-US" altLang="zh-CN" sz="11500" dirty="0">
                <a:solidFill>
                  <a:srgbClr val="0070C0"/>
                </a:solidFill>
                <a:latin typeface="Times New Roman" panose="02020603050405020304" pitchFamily="18" charset="0"/>
                <a:cs typeface="Times New Roman" panose="02020603050405020304" pitchFamily="18" charset="0"/>
              </a:rPr>
              <a:t>4</a:t>
            </a:r>
            <a:endParaRPr lang="zh-CN" altLang="en-US" sz="11500" dirty="0">
              <a:solidFill>
                <a:srgbClr val="0070C0"/>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517090193"/>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mph" presetSubtype="0" fill="hold" grpId="0" nodeType="afterEffect">
                                  <p:stCondLst>
                                    <p:cond delay="0"/>
                                  </p:stCondLst>
                                  <p:iterate type="lt">
                                    <p:tmPct val="4000"/>
                                  </p:iterate>
                                  <p:childTnLst>
                                    <p:set>
                                      <p:cBhvr override="childStyle">
                                        <p:cTn id="12" dur="500" fill="hold"/>
                                        <p:tgtEl>
                                          <p:spTgt spid="2"/>
                                        </p:tgtEl>
                                        <p:attrNameLst>
                                          <p:attrName>style.color</p:attrName>
                                        </p:attrNameLst>
                                      </p:cBhvr>
                                      <p:to>
                                        <p:clrVal>
                                          <a:schemeClr val="accent2"/>
                                        </p:clrVal>
                                      </p:to>
                                    </p:set>
                                    <p:set>
                                      <p:cBhvr>
                                        <p:cTn id="13" dur="500" fill="hold"/>
                                        <p:tgtEl>
                                          <p:spTgt spid="2"/>
                                        </p:tgtEl>
                                        <p:attrNameLst>
                                          <p:attrName>fillcolor</p:attrName>
                                        </p:attrNameLst>
                                      </p:cBhvr>
                                      <p:to>
                                        <p:clrVal>
                                          <a:schemeClr val="accent2"/>
                                        </p:clrVal>
                                      </p:to>
                                    </p:set>
                                    <p:set>
                                      <p:cBhvr>
                                        <p:cTn id="14"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 name="MH_Other_1">
            <a:extLst>
              <a:ext uri="{FF2B5EF4-FFF2-40B4-BE49-F238E27FC236}">
                <a16:creationId xmlns:a16="http://schemas.microsoft.com/office/drawing/2014/main" id="{162ED33E-4CFE-4AF1-B35D-4EEDE734064B}"/>
              </a:ext>
            </a:extLst>
          </p:cNvPr>
          <p:cNvCxnSpPr/>
          <p:nvPr>
            <p:custDataLst>
              <p:tags r:id="rId1"/>
            </p:custDataLst>
          </p:nvPr>
        </p:nvCxnSpPr>
        <p:spPr>
          <a:xfrm>
            <a:off x="2119314" y="1871663"/>
            <a:ext cx="7794625"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cxnSp>
        <p:nvCxnSpPr>
          <p:cNvPr id="3" name="MH_Other_2">
            <a:extLst>
              <a:ext uri="{FF2B5EF4-FFF2-40B4-BE49-F238E27FC236}">
                <a16:creationId xmlns:a16="http://schemas.microsoft.com/office/drawing/2014/main" id="{78E88E93-18D6-4031-AF4F-026FB8E9A1BA}"/>
              </a:ext>
            </a:extLst>
          </p:cNvPr>
          <p:cNvCxnSpPr/>
          <p:nvPr>
            <p:custDataLst>
              <p:tags r:id="rId2"/>
            </p:custDataLst>
          </p:nvPr>
        </p:nvCxnSpPr>
        <p:spPr>
          <a:xfrm>
            <a:off x="2119314" y="3875088"/>
            <a:ext cx="7794625"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
        <p:nvSpPr>
          <p:cNvPr id="4" name="MH_SubTitle_1">
            <a:extLst>
              <a:ext uri="{FF2B5EF4-FFF2-40B4-BE49-F238E27FC236}">
                <a16:creationId xmlns:a16="http://schemas.microsoft.com/office/drawing/2014/main" id="{BEF0D20E-7081-4D34-BA8C-8BB7FC2C8C0F}"/>
              </a:ext>
            </a:extLst>
          </p:cNvPr>
          <p:cNvSpPr/>
          <p:nvPr>
            <p:custDataLst>
              <p:tags r:id="rId3"/>
            </p:custDataLst>
          </p:nvPr>
        </p:nvSpPr>
        <p:spPr>
          <a:xfrm>
            <a:off x="2174875" y="2349500"/>
            <a:ext cx="1049338" cy="1049338"/>
          </a:xfrm>
          <a:prstGeom prst="ellipse">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rgbClr val="FFFFFF"/>
                </a:solidFill>
                <a:ea typeface="黑体" panose="02010609060101010101" pitchFamily="49" charset="-122"/>
              </a:rPr>
              <a:t>标题</a:t>
            </a:r>
            <a:r>
              <a:rPr lang="en-US" altLang="zh-CN" sz="2000" dirty="0">
                <a:solidFill>
                  <a:srgbClr val="FFFFFF"/>
                </a:solidFill>
                <a:ea typeface="黑体" panose="02010609060101010101" pitchFamily="49" charset="-122"/>
              </a:rPr>
              <a:t> </a:t>
            </a:r>
            <a:endParaRPr lang="zh-CN" altLang="en-US" sz="2000" dirty="0">
              <a:solidFill>
                <a:srgbClr val="FFFFFF"/>
              </a:solidFill>
              <a:ea typeface="黑体" panose="02010609060101010101" pitchFamily="49" charset="-122"/>
            </a:endParaRPr>
          </a:p>
        </p:txBody>
      </p:sp>
      <p:sp>
        <p:nvSpPr>
          <p:cNvPr id="5" name="MH_SubTitle_2">
            <a:extLst>
              <a:ext uri="{FF2B5EF4-FFF2-40B4-BE49-F238E27FC236}">
                <a16:creationId xmlns:a16="http://schemas.microsoft.com/office/drawing/2014/main" id="{43AD4C0C-98FB-41D8-90C2-6C0AF0B15737}"/>
              </a:ext>
            </a:extLst>
          </p:cNvPr>
          <p:cNvSpPr/>
          <p:nvPr>
            <p:custDataLst>
              <p:tags r:id="rId4"/>
            </p:custDataLst>
          </p:nvPr>
        </p:nvSpPr>
        <p:spPr>
          <a:xfrm>
            <a:off x="3844925" y="2349500"/>
            <a:ext cx="1047750" cy="1049338"/>
          </a:xfrm>
          <a:prstGeom prst="ellipse">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rgbClr val="FFFFFF"/>
                </a:solidFill>
                <a:ea typeface="黑体" panose="02010609060101010101" pitchFamily="49" charset="-122"/>
              </a:rPr>
              <a:t>标题</a:t>
            </a:r>
          </a:p>
        </p:txBody>
      </p:sp>
      <p:sp>
        <p:nvSpPr>
          <p:cNvPr id="6" name="MH_SubTitle_3">
            <a:extLst>
              <a:ext uri="{FF2B5EF4-FFF2-40B4-BE49-F238E27FC236}">
                <a16:creationId xmlns:a16="http://schemas.microsoft.com/office/drawing/2014/main" id="{979D3741-4CEF-4E46-B31D-B9972FE3B885}"/>
              </a:ext>
            </a:extLst>
          </p:cNvPr>
          <p:cNvSpPr/>
          <p:nvPr>
            <p:custDataLst>
              <p:tags r:id="rId5"/>
            </p:custDataLst>
          </p:nvPr>
        </p:nvSpPr>
        <p:spPr>
          <a:xfrm>
            <a:off x="5513389" y="2349500"/>
            <a:ext cx="1049337" cy="1049338"/>
          </a:xfrm>
          <a:prstGeom prst="ellipse">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rgbClr val="FFFFFF"/>
                </a:solidFill>
                <a:ea typeface="黑体" panose="02010609060101010101" pitchFamily="49" charset="-122"/>
              </a:rPr>
              <a:t>标题</a:t>
            </a:r>
          </a:p>
        </p:txBody>
      </p:sp>
      <p:sp>
        <p:nvSpPr>
          <p:cNvPr id="7" name="MH_SubTitle_4">
            <a:extLst>
              <a:ext uri="{FF2B5EF4-FFF2-40B4-BE49-F238E27FC236}">
                <a16:creationId xmlns:a16="http://schemas.microsoft.com/office/drawing/2014/main" id="{84E5CFD5-D4B0-415C-BC1C-04DFE8B54273}"/>
              </a:ext>
            </a:extLst>
          </p:cNvPr>
          <p:cNvSpPr/>
          <p:nvPr>
            <p:custDataLst>
              <p:tags r:id="rId6"/>
            </p:custDataLst>
          </p:nvPr>
        </p:nvSpPr>
        <p:spPr>
          <a:xfrm>
            <a:off x="7183438" y="2349500"/>
            <a:ext cx="1047750" cy="1049338"/>
          </a:xfrm>
          <a:prstGeom prst="ellipse">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rgbClr val="FFFFFF"/>
                </a:solidFill>
                <a:ea typeface="黑体" panose="02010609060101010101" pitchFamily="49" charset="-122"/>
              </a:rPr>
              <a:t>标题</a:t>
            </a:r>
          </a:p>
        </p:txBody>
      </p:sp>
      <p:sp>
        <p:nvSpPr>
          <p:cNvPr id="8" name="MH_SubTitle_5">
            <a:extLst>
              <a:ext uri="{FF2B5EF4-FFF2-40B4-BE49-F238E27FC236}">
                <a16:creationId xmlns:a16="http://schemas.microsoft.com/office/drawing/2014/main" id="{7525D4B7-185F-4200-9892-B30BC1E518E4}"/>
              </a:ext>
            </a:extLst>
          </p:cNvPr>
          <p:cNvSpPr/>
          <p:nvPr>
            <p:custDataLst>
              <p:tags r:id="rId7"/>
            </p:custDataLst>
          </p:nvPr>
        </p:nvSpPr>
        <p:spPr>
          <a:xfrm>
            <a:off x="8851900" y="2349500"/>
            <a:ext cx="1049338" cy="1049338"/>
          </a:xfrm>
          <a:prstGeom prst="ellipse">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000" dirty="0">
                <a:solidFill>
                  <a:srgbClr val="FFFFFF"/>
                </a:solidFill>
                <a:ea typeface="黑体" panose="02010609060101010101" pitchFamily="49" charset="-122"/>
              </a:rPr>
              <a:t>标题</a:t>
            </a:r>
          </a:p>
        </p:txBody>
      </p:sp>
      <p:sp>
        <p:nvSpPr>
          <p:cNvPr id="9" name="MH_Other_3">
            <a:extLst>
              <a:ext uri="{FF2B5EF4-FFF2-40B4-BE49-F238E27FC236}">
                <a16:creationId xmlns:a16="http://schemas.microsoft.com/office/drawing/2014/main" id="{5F316AD0-361E-4556-B67A-0D5EB4BE8293}"/>
              </a:ext>
            </a:extLst>
          </p:cNvPr>
          <p:cNvSpPr/>
          <p:nvPr>
            <p:custDataLst>
              <p:tags r:id="rId8"/>
            </p:custDataLst>
          </p:nvPr>
        </p:nvSpPr>
        <p:spPr>
          <a:xfrm>
            <a:off x="3446464" y="2786064"/>
            <a:ext cx="174625" cy="17462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70000" lnSpcReduction="20000"/>
          </a:bodyPr>
          <a:lstStyle/>
          <a:p>
            <a:pPr algn="ctr">
              <a:defRPr/>
            </a:pPr>
            <a:endParaRPr lang="zh-CN" altLang="en-US" sz="2000">
              <a:solidFill>
                <a:srgbClr val="FFFFFF"/>
              </a:solidFill>
              <a:latin typeface="Arial" panose="020B0604020202020204" pitchFamily="34" charset="0"/>
              <a:ea typeface="黑体" panose="02010609060101010101" pitchFamily="49" charset="-122"/>
            </a:endParaRPr>
          </a:p>
        </p:txBody>
      </p:sp>
      <p:sp>
        <p:nvSpPr>
          <p:cNvPr id="10" name="MH_Other_4">
            <a:extLst>
              <a:ext uri="{FF2B5EF4-FFF2-40B4-BE49-F238E27FC236}">
                <a16:creationId xmlns:a16="http://schemas.microsoft.com/office/drawing/2014/main" id="{83BADE06-10F7-462C-96FE-CEF7C4EADFE2}"/>
              </a:ext>
            </a:extLst>
          </p:cNvPr>
          <p:cNvSpPr/>
          <p:nvPr>
            <p:custDataLst>
              <p:tags r:id="rId9"/>
            </p:custDataLst>
          </p:nvPr>
        </p:nvSpPr>
        <p:spPr>
          <a:xfrm>
            <a:off x="5116514" y="2786064"/>
            <a:ext cx="174625" cy="17462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70000" lnSpcReduction="20000"/>
          </a:bodyPr>
          <a:lstStyle/>
          <a:p>
            <a:pPr algn="ctr">
              <a:defRPr/>
            </a:pPr>
            <a:endParaRPr lang="zh-CN" altLang="en-US" sz="2000">
              <a:solidFill>
                <a:srgbClr val="FFFFFF"/>
              </a:solidFill>
              <a:latin typeface="Arial" panose="020B0604020202020204" pitchFamily="34" charset="0"/>
              <a:ea typeface="黑体" panose="02010609060101010101" pitchFamily="49" charset="-122"/>
            </a:endParaRPr>
          </a:p>
        </p:txBody>
      </p:sp>
      <p:sp>
        <p:nvSpPr>
          <p:cNvPr id="11" name="MH_Other_5">
            <a:extLst>
              <a:ext uri="{FF2B5EF4-FFF2-40B4-BE49-F238E27FC236}">
                <a16:creationId xmlns:a16="http://schemas.microsoft.com/office/drawing/2014/main" id="{0B81F60F-9BA2-4775-9B0A-226BBEE18B73}"/>
              </a:ext>
            </a:extLst>
          </p:cNvPr>
          <p:cNvSpPr/>
          <p:nvPr>
            <p:custDataLst>
              <p:tags r:id="rId10"/>
            </p:custDataLst>
          </p:nvPr>
        </p:nvSpPr>
        <p:spPr>
          <a:xfrm>
            <a:off x="6784976" y="2786064"/>
            <a:ext cx="174625" cy="17462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70000" lnSpcReduction="20000"/>
          </a:bodyPr>
          <a:lstStyle/>
          <a:p>
            <a:pPr algn="ctr">
              <a:defRPr/>
            </a:pPr>
            <a:endParaRPr lang="zh-CN" altLang="en-US" sz="2000">
              <a:solidFill>
                <a:srgbClr val="FFFFFF"/>
              </a:solidFill>
              <a:latin typeface="Arial" panose="020B0604020202020204" pitchFamily="34" charset="0"/>
              <a:ea typeface="黑体" panose="02010609060101010101" pitchFamily="49" charset="-122"/>
            </a:endParaRPr>
          </a:p>
        </p:txBody>
      </p:sp>
      <p:sp>
        <p:nvSpPr>
          <p:cNvPr id="12" name="MH_Other_6">
            <a:extLst>
              <a:ext uri="{FF2B5EF4-FFF2-40B4-BE49-F238E27FC236}">
                <a16:creationId xmlns:a16="http://schemas.microsoft.com/office/drawing/2014/main" id="{13D20394-953E-452D-AD5C-926BF5445303}"/>
              </a:ext>
            </a:extLst>
          </p:cNvPr>
          <p:cNvSpPr/>
          <p:nvPr>
            <p:custDataLst>
              <p:tags r:id="rId11"/>
            </p:custDataLst>
          </p:nvPr>
        </p:nvSpPr>
        <p:spPr>
          <a:xfrm>
            <a:off x="8455025" y="2786064"/>
            <a:ext cx="173038" cy="17462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70000" lnSpcReduction="20000"/>
          </a:bodyPr>
          <a:lstStyle/>
          <a:p>
            <a:pPr algn="ctr">
              <a:defRPr/>
            </a:pPr>
            <a:endParaRPr lang="zh-CN" altLang="en-US" sz="2000">
              <a:solidFill>
                <a:srgbClr val="FFFFFF"/>
              </a:solidFill>
              <a:latin typeface="Arial" panose="020B0604020202020204" pitchFamily="34" charset="0"/>
              <a:ea typeface="黑体" panose="02010609060101010101" pitchFamily="49" charset="-122"/>
            </a:endParaRPr>
          </a:p>
        </p:txBody>
      </p:sp>
      <p:sp>
        <p:nvSpPr>
          <p:cNvPr id="13" name="MH_Desc_1">
            <a:extLst>
              <a:ext uri="{FF2B5EF4-FFF2-40B4-BE49-F238E27FC236}">
                <a16:creationId xmlns:a16="http://schemas.microsoft.com/office/drawing/2014/main" id="{97EF84CE-8685-4C43-BE9A-358DFCBA43EF}"/>
              </a:ext>
            </a:extLst>
          </p:cNvPr>
          <p:cNvSpPr txBox="1">
            <a:spLocks noChangeArrowheads="1"/>
          </p:cNvSpPr>
          <p:nvPr>
            <p:custDataLst>
              <p:tags r:id="rId12"/>
            </p:custDataLst>
          </p:nvPr>
        </p:nvSpPr>
        <p:spPr bwMode="auto">
          <a:xfrm>
            <a:off x="3446464" y="4087923"/>
            <a:ext cx="5537994"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812800" indent="-812800">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严格按照财务规章制度办理与出纳有关日常事务，加强财务风险控制</a:t>
            </a:r>
          </a:p>
          <a:p>
            <a:pPr marL="812800" indent="-812800">
              <a:buFont typeface="Wingdings" panose="05000000000000000000" pitchFamily="2" charset="2"/>
              <a:buNone/>
            </a:pPr>
            <a:r>
              <a:rPr lang="en-US" altLang="zh-CN" sz="1200" dirty="0">
                <a:solidFill>
                  <a:srgbClr val="000000"/>
                </a:solidFill>
                <a:latin typeface="微软雅黑" panose="020B0503020204020204" pitchFamily="34" charset="-122"/>
                <a:ea typeface="微软雅黑" panose="020B0503020204020204" pitchFamily="34" charset="-122"/>
              </a:rPr>
              <a:t>       1.</a:t>
            </a:r>
            <a:r>
              <a:rPr lang="zh-CN" altLang="en-US" sz="1200" dirty="0">
                <a:solidFill>
                  <a:srgbClr val="000000"/>
                </a:solidFill>
                <a:latin typeface="微软雅黑" panose="020B0503020204020204" pitchFamily="34" charset="-122"/>
                <a:ea typeface="微软雅黑" panose="020B0503020204020204" pitchFamily="34" charset="-122"/>
              </a:rPr>
              <a:t>现金管理：</a:t>
            </a:r>
          </a:p>
          <a:p>
            <a:pPr marL="812800" indent="-812800">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 </a:t>
            </a:r>
            <a:r>
              <a:rPr lang="en-US" altLang="zh-CN" sz="1200" dirty="0">
                <a:solidFill>
                  <a:srgbClr val="000000"/>
                </a:solidFill>
                <a:latin typeface="微软雅黑" panose="020B0503020204020204" pitchFamily="34" charset="-122"/>
                <a:ea typeface="微软雅黑" panose="020B0503020204020204" pitchFamily="34" charset="-122"/>
              </a:rPr>
              <a:t>1</a:t>
            </a:r>
            <a:r>
              <a:rPr lang="zh-CN" altLang="en-US" sz="1200" dirty="0">
                <a:solidFill>
                  <a:srgbClr val="000000"/>
                </a:solidFill>
                <a:latin typeface="微软雅黑" panose="020B0503020204020204" pitchFamily="34" charset="-122"/>
                <a:ea typeface="微软雅黑" panose="020B0503020204020204" pitchFamily="34" charset="-122"/>
              </a:rPr>
              <a:t>）收取汽贸车款时：先与财务日报表核对客户交款明细，再与相关业务人员核对车款金额，确定金额无误时，准确收取车款。</a:t>
            </a:r>
          </a:p>
          <a:p>
            <a:pPr marL="812800" indent="-812800">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a:t>
            </a:r>
            <a:r>
              <a:rPr lang="en-US" altLang="zh-CN" sz="1200" dirty="0">
                <a:solidFill>
                  <a:srgbClr val="000000"/>
                </a:solidFill>
                <a:latin typeface="微软雅黑" panose="020B0503020204020204" pitchFamily="34" charset="-122"/>
                <a:ea typeface="微软雅黑" panose="020B0503020204020204" pitchFamily="34" charset="-122"/>
              </a:rPr>
              <a:t>2</a:t>
            </a:r>
            <a:r>
              <a:rPr lang="zh-CN" altLang="en-US" sz="1200" dirty="0">
                <a:solidFill>
                  <a:srgbClr val="000000"/>
                </a:solidFill>
                <a:latin typeface="微软雅黑" panose="020B0503020204020204" pitchFamily="34" charset="-122"/>
                <a:ea typeface="微软雅黑" panose="020B0503020204020204" pitchFamily="34" charset="-122"/>
              </a:rPr>
              <a:t>）收取月结款时：先与维修前台核对月结款金额，核查每张维修工单的打折项目是否有误，确定无误，准确收款该款项。</a:t>
            </a:r>
          </a:p>
          <a:p>
            <a:pPr marL="812800" indent="-812800">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 </a:t>
            </a:r>
            <a:r>
              <a:rPr lang="en-US" altLang="zh-CN" sz="1200" dirty="0">
                <a:solidFill>
                  <a:srgbClr val="000000"/>
                </a:solidFill>
                <a:latin typeface="微软雅黑" panose="020B0503020204020204" pitchFamily="34" charset="-122"/>
                <a:ea typeface="微软雅黑" panose="020B0503020204020204" pitchFamily="34" charset="-122"/>
              </a:rPr>
              <a:t>3</a:t>
            </a:r>
            <a:r>
              <a:rPr lang="zh-CN" altLang="en-US" sz="1200" dirty="0">
                <a:solidFill>
                  <a:srgbClr val="000000"/>
                </a:solidFill>
                <a:latin typeface="微软雅黑" panose="020B0503020204020204" pitchFamily="34" charset="-122"/>
                <a:ea typeface="微软雅黑" panose="020B0503020204020204" pitchFamily="34" charset="-122"/>
              </a:rPr>
              <a:t>）现金支出：在收到各部门报销单时，先检查凭证信息的正确性，是否有重复报销，和各领导是否签字等，确定凭证完整时，方给于付款，当面与收款人点清金额。做到准确无误支付</a:t>
            </a:r>
          </a:p>
          <a:p>
            <a:pPr marL="812800" indent="-812800">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a:t>
            </a:r>
            <a:r>
              <a:rPr lang="en-US" altLang="zh-CN" sz="1200" dirty="0">
                <a:solidFill>
                  <a:srgbClr val="000000"/>
                </a:solidFill>
                <a:latin typeface="微软雅黑" panose="020B0503020204020204" pitchFamily="34" charset="-122"/>
                <a:ea typeface="微软雅黑" panose="020B0503020204020204" pitchFamily="34" charset="-122"/>
              </a:rPr>
              <a:t>4</a:t>
            </a:r>
            <a:r>
              <a:rPr lang="zh-CN" altLang="en-US" sz="1200" dirty="0">
                <a:solidFill>
                  <a:srgbClr val="000000"/>
                </a:solidFill>
                <a:latin typeface="微软雅黑" panose="020B0503020204020204" pitchFamily="34" charset="-122"/>
                <a:ea typeface="微软雅黑" panose="020B0503020204020204" pitchFamily="34" charset="-122"/>
              </a:rPr>
              <a:t>）大额现金及时存入银行，坚持每日盘点现金，做到日清日结，帐实相符。</a:t>
            </a:r>
          </a:p>
          <a:p>
            <a:pPr algn="just">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a:p>
            <a:pPr algn="just">
              <a:defRPr/>
            </a:pPr>
            <a:endParaRPr lang="en-US" altLang="zh-CN" sz="1600" kern="0" dirty="0">
              <a:solidFill>
                <a:schemeClr val="tx2"/>
              </a:solidFill>
              <a:latin typeface="微软雅黑" panose="020B0503020204020204" pitchFamily="34" charset="-122"/>
              <a:ea typeface="微软雅黑" panose="020B0503020204020204" pitchFamily="34" charset="-122"/>
            </a:endParaRPr>
          </a:p>
        </p:txBody>
      </p:sp>
      <p:sp>
        <p:nvSpPr>
          <p:cNvPr id="14" name="标题 1">
            <a:extLst>
              <a:ext uri="{FF2B5EF4-FFF2-40B4-BE49-F238E27FC236}">
                <a16:creationId xmlns:a16="http://schemas.microsoft.com/office/drawing/2014/main" id="{6245D7A8-A415-4C01-878F-9B674FDCF653}"/>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网上申报</a:t>
            </a:r>
          </a:p>
        </p:txBody>
      </p:sp>
      <p:cxnSp>
        <p:nvCxnSpPr>
          <p:cNvPr id="15" name="直接连接符 14">
            <a:extLst>
              <a:ext uri="{FF2B5EF4-FFF2-40B4-BE49-F238E27FC236}">
                <a16:creationId xmlns:a16="http://schemas.microsoft.com/office/drawing/2014/main" id="{DC34E22D-C694-4261-B53E-CCBF5A73A461}"/>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5560E298-1CE0-42E2-918A-675DD05CF0B1}"/>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60609887"/>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 name="MH_Other_1">
            <a:extLst>
              <a:ext uri="{FF2B5EF4-FFF2-40B4-BE49-F238E27FC236}">
                <a16:creationId xmlns:a16="http://schemas.microsoft.com/office/drawing/2014/main" id="{EE8592D2-BECF-4EF9-A119-7A79320A2C9C}"/>
              </a:ext>
            </a:extLst>
          </p:cNvPr>
          <p:cNvCxnSpPr/>
          <p:nvPr>
            <p:custDataLst>
              <p:tags r:id="rId1"/>
            </p:custDataLst>
          </p:nvPr>
        </p:nvCxnSpPr>
        <p:spPr>
          <a:xfrm>
            <a:off x="2830648"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3" name="MH_Other_2">
            <a:extLst>
              <a:ext uri="{FF2B5EF4-FFF2-40B4-BE49-F238E27FC236}">
                <a16:creationId xmlns:a16="http://schemas.microsoft.com/office/drawing/2014/main" id="{B6D3EAC1-86D5-4652-B0BA-E0DE7070DFB0}"/>
              </a:ext>
            </a:extLst>
          </p:cNvPr>
          <p:cNvCxnSpPr/>
          <p:nvPr>
            <p:custDataLst>
              <p:tags r:id="rId2"/>
            </p:custDataLst>
          </p:nvPr>
        </p:nvCxnSpPr>
        <p:spPr>
          <a:xfrm>
            <a:off x="4457035"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4" name="MH_Other_3">
            <a:extLst>
              <a:ext uri="{FF2B5EF4-FFF2-40B4-BE49-F238E27FC236}">
                <a16:creationId xmlns:a16="http://schemas.microsoft.com/office/drawing/2014/main" id="{54EE2960-99B4-4101-BFD5-67ACADD29BAD}"/>
              </a:ext>
            </a:extLst>
          </p:cNvPr>
          <p:cNvCxnSpPr/>
          <p:nvPr>
            <p:custDataLst>
              <p:tags r:id="rId3"/>
            </p:custDataLst>
          </p:nvPr>
        </p:nvCxnSpPr>
        <p:spPr>
          <a:xfrm>
            <a:off x="6083422"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5" name="MH_Other_4">
            <a:extLst>
              <a:ext uri="{FF2B5EF4-FFF2-40B4-BE49-F238E27FC236}">
                <a16:creationId xmlns:a16="http://schemas.microsoft.com/office/drawing/2014/main" id="{5BBD1B6C-21CA-4462-BC93-10F1EE908D2E}"/>
              </a:ext>
            </a:extLst>
          </p:cNvPr>
          <p:cNvCxnSpPr/>
          <p:nvPr>
            <p:custDataLst>
              <p:tags r:id="rId4"/>
            </p:custDataLst>
          </p:nvPr>
        </p:nvCxnSpPr>
        <p:spPr>
          <a:xfrm>
            <a:off x="7709809"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6" name="MH_Other_5">
            <a:extLst>
              <a:ext uri="{FF2B5EF4-FFF2-40B4-BE49-F238E27FC236}">
                <a16:creationId xmlns:a16="http://schemas.microsoft.com/office/drawing/2014/main" id="{08CDD3DA-EBF3-4264-8EBD-078338055025}"/>
              </a:ext>
            </a:extLst>
          </p:cNvPr>
          <p:cNvCxnSpPr/>
          <p:nvPr>
            <p:custDataLst>
              <p:tags r:id="rId5"/>
            </p:custDataLst>
          </p:nvPr>
        </p:nvCxnSpPr>
        <p:spPr>
          <a:xfrm>
            <a:off x="9336196"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sp>
        <p:nvSpPr>
          <p:cNvPr id="7" name="MH_SubTitle_1">
            <a:extLst>
              <a:ext uri="{FF2B5EF4-FFF2-40B4-BE49-F238E27FC236}">
                <a16:creationId xmlns:a16="http://schemas.microsoft.com/office/drawing/2014/main" id="{7F2073CE-743A-4A89-ABEA-429FAAE25F99}"/>
              </a:ext>
            </a:extLst>
          </p:cNvPr>
          <p:cNvSpPr/>
          <p:nvPr>
            <p:custDataLst>
              <p:tags r:id="rId6"/>
            </p:custDataLst>
          </p:nvPr>
        </p:nvSpPr>
        <p:spPr>
          <a:xfrm>
            <a:off x="2278100"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p>
        </p:txBody>
      </p:sp>
      <p:sp>
        <p:nvSpPr>
          <p:cNvPr id="8" name="MH_Text_1">
            <a:extLst>
              <a:ext uri="{FF2B5EF4-FFF2-40B4-BE49-F238E27FC236}">
                <a16:creationId xmlns:a16="http://schemas.microsoft.com/office/drawing/2014/main" id="{0D812426-E8DA-48F5-93E9-95E9B8FFBA05}"/>
              </a:ext>
            </a:extLst>
          </p:cNvPr>
          <p:cNvSpPr/>
          <p:nvPr>
            <p:custDataLst>
              <p:tags r:id="rId7"/>
            </p:custDataLst>
          </p:nvPr>
        </p:nvSpPr>
        <p:spPr>
          <a:xfrm>
            <a:off x="2266376"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000" dirty="0">
                <a:solidFill>
                  <a:srgbClr val="4D4D4D"/>
                </a:solidFill>
              </a:rPr>
              <a:t>75%</a:t>
            </a:r>
            <a:endParaRPr lang="zh-CN" altLang="en-US" sz="2000" dirty="0">
              <a:solidFill>
                <a:srgbClr val="4D4D4D"/>
              </a:solidFill>
            </a:endParaRPr>
          </a:p>
        </p:txBody>
      </p:sp>
      <p:sp>
        <p:nvSpPr>
          <p:cNvPr id="9" name="MH_Other_6">
            <a:extLst>
              <a:ext uri="{FF2B5EF4-FFF2-40B4-BE49-F238E27FC236}">
                <a16:creationId xmlns:a16="http://schemas.microsoft.com/office/drawing/2014/main" id="{DBFB8E6C-8A4C-424E-880D-FC4E4729F655}"/>
              </a:ext>
            </a:extLst>
          </p:cNvPr>
          <p:cNvSpPr/>
          <p:nvPr>
            <p:custDataLst>
              <p:tags r:id="rId8"/>
            </p:custDataLst>
          </p:nvPr>
        </p:nvSpPr>
        <p:spPr>
          <a:xfrm>
            <a:off x="2409927"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0" name="MH_Other_7">
            <a:extLst>
              <a:ext uri="{FF2B5EF4-FFF2-40B4-BE49-F238E27FC236}">
                <a16:creationId xmlns:a16="http://schemas.microsoft.com/office/drawing/2014/main" id="{E8603B6A-491B-44DC-B6B3-E5CBBC4F9E5E}"/>
              </a:ext>
            </a:extLst>
          </p:cNvPr>
          <p:cNvSpPr/>
          <p:nvPr>
            <p:custDataLst>
              <p:tags r:id="rId9"/>
            </p:custDataLst>
          </p:nvPr>
        </p:nvSpPr>
        <p:spPr>
          <a:xfrm>
            <a:off x="2409926" y="2709464"/>
            <a:ext cx="836967" cy="836967"/>
          </a:xfrm>
          <a:prstGeom prst="blockArc">
            <a:avLst>
              <a:gd name="adj1" fmla="val 5189459"/>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1" name="MH_Other_8">
            <a:extLst>
              <a:ext uri="{FF2B5EF4-FFF2-40B4-BE49-F238E27FC236}">
                <a16:creationId xmlns:a16="http://schemas.microsoft.com/office/drawing/2014/main" id="{6A624E2C-10C3-4D48-97D1-183CC8ACE529}"/>
              </a:ext>
            </a:extLst>
          </p:cNvPr>
          <p:cNvSpPr/>
          <p:nvPr>
            <p:custDataLst>
              <p:tags r:id="rId10"/>
            </p:custDataLst>
          </p:nvPr>
        </p:nvSpPr>
        <p:spPr>
          <a:xfrm>
            <a:off x="2792151"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MH_SubTitle_2">
            <a:extLst>
              <a:ext uri="{FF2B5EF4-FFF2-40B4-BE49-F238E27FC236}">
                <a16:creationId xmlns:a16="http://schemas.microsoft.com/office/drawing/2014/main" id="{78913FD4-EBF1-4F8F-97C1-591EF400CEE7}"/>
              </a:ext>
            </a:extLst>
          </p:cNvPr>
          <p:cNvSpPr/>
          <p:nvPr>
            <p:custDataLst>
              <p:tags r:id="rId11"/>
            </p:custDataLst>
          </p:nvPr>
        </p:nvSpPr>
        <p:spPr>
          <a:xfrm>
            <a:off x="3904488"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p>
        </p:txBody>
      </p:sp>
      <p:sp>
        <p:nvSpPr>
          <p:cNvPr id="13" name="MH_Text_2">
            <a:extLst>
              <a:ext uri="{FF2B5EF4-FFF2-40B4-BE49-F238E27FC236}">
                <a16:creationId xmlns:a16="http://schemas.microsoft.com/office/drawing/2014/main" id="{6241C453-0B04-43E7-A9BF-D821380D065D}"/>
              </a:ext>
            </a:extLst>
          </p:cNvPr>
          <p:cNvSpPr/>
          <p:nvPr>
            <p:custDataLst>
              <p:tags r:id="rId12"/>
            </p:custDataLst>
          </p:nvPr>
        </p:nvSpPr>
        <p:spPr>
          <a:xfrm>
            <a:off x="3892763"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85%</a:t>
            </a:r>
            <a:endParaRPr lang="zh-CN" altLang="en-US" sz="2000" dirty="0">
              <a:solidFill>
                <a:srgbClr val="4D4D4D"/>
              </a:solidFill>
            </a:endParaRPr>
          </a:p>
        </p:txBody>
      </p:sp>
      <p:sp>
        <p:nvSpPr>
          <p:cNvPr id="14" name="MH_Other_9">
            <a:extLst>
              <a:ext uri="{FF2B5EF4-FFF2-40B4-BE49-F238E27FC236}">
                <a16:creationId xmlns:a16="http://schemas.microsoft.com/office/drawing/2014/main" id="{63DA02F8-DFEB-4998-9601-C6513928FF56}"/>
              </a:ext>
            </a:extLst>
          </p:cNvPr>
          <p:cNvSpPr/>
          <p:nvPr>
            <p:custDataLst>
              <p:tags r:id="rId13"/>
            </p:custDataLst>
          </p:nvPr>
        </p:nvSpPr>
        <p:spPr>
          <a:xfrm>
            <a:off x="4036314"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5" name="MH_Other_10">
            <a:extLst>
              <a:ext uri="{FF2B5EF4-FFF2-40B4-BE49-F238E27FC236}">
                <a16:creationId xmlns:a16="http://schemas.microsoft.com/office/drawing/2014/main" id="{C456118F-223F-4B33-A29E-1D26E5B8755E}"/>
              </a:ext>
            </a:extLst>
          </p:cNvPr>
          <p:cNvSpPr/>
          <p:nvPr>
            <p:custDataLst>
              <p:tags r:id="rId14"/>
            </p:custDataLst>
          </p:nvPr>
        </p:nvSpPr>
        <p:spPr>
          <a:xfrm>
            <a:off x="4036314" y="2709464"/>
            <a:ext cx="836967" cy="836967"/>
          </a:xfrm>
          <a:prstGeom prst="blockArc">
            <a:avLst>
              <a:gd name="adj1" fmla="val 2842692"/>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6" name="MH_Other_11">
            <a:extLst>
              <a:ext uri="{FF2B5EF4-FFF2-40B4-BE49-F238E27FC236}">
                <a16:creationId xmlns:a16="http://schemas.microsoft.com/office/drawing/2014/main" id="{985E2CD4-7861-4E5E-96A2-C9C8186DC81D}"/>
              </a:ext>
            </a:extLst>
          </p:cNvPr>
          <p:cNvSpPr/>
          <p:nvPr>
            <p:custDataLst>
              <p:tags r:id="rId15"/>
            </p:custDataLst>
          </p:nvPr>
        </p:nvSpPr>
        <p:spPr>
          <a:xfrm>
            <a:off x="4418538"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7" name="MH_SubTitle_3">
            <a:extLst>
              <a:ext uri="{FF2B5EF4-FFF2-40B4-BE49-F238E27FC236}">
                <a16:creationId xmlns:a16="http://schemas.microsoft.com/office/drawing/2014/main" id="{4D8247A1-FA00-4D5C-BB10-C3F3756AEFB8}"/>
              </a:ext>
            </a:extLst>
          </p:cNvPr>
          <p:cNvSpPr/>
          <p:nvPr>
            <p:custDataLst>
              <p:tags r:id="rId16"/>
            </p:custDataLst>
          </p:nvPr>
        </p:nvSpPr>
        <p:spPr>
          <a:xfrm>
            <a:off x="5530875"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p>
        </p:txBody>
      </p:sp>
      <p:sp>
        <p:nvSpPr>
          <p:cNvPr id="18" name="MH_Text_3">
            <a:extLst>
              <a:ext uri="{FF2B5EF4-FFF2-40B4-BE49-F238E27FC236}">
                <a16:creationId xmlns:a16="http://schemas.microsoft.com/office/drawing/2014/main" id="{33713793-CCDE-4893-B4C1-C306E1BA1075}"/>
              </a:ext>
            </a:extLst>
          </p:cNvPr>
          <p:cNvSpPr/>
          <p:nvPr>
            <p:custDataLst>
              <p:tags r:id="rId17"/>
            </p:custDataLst>
          </p:nvPr>
        </p:nvSpPr>
        <p:spPr>
          <a:xfrm>
            <a:off x="5519150"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65%</a:t>
            </a:r>
            <a:endParaRPr lang="zh-CN" altLang="en-US" sz="2000" dirty="0">
              <a:solidFill>
                <a:srgbClr val="4D4D4D"/>
              </a:solidFill>
            </a:endParaRPr>
          </a:p>
        </p:txBody>
      </p:sp>
      <p:sp>
        <p:nvSpPr>
          <p:cNvPr id="19" name="MH_Other_12">
            <a:extLst>
              <a:ext uri="{FF2B5EF4-FFF2-40B4-BE49-F238E27FC236}">
                <a16:creationId xmlns:a16="http://schemas.microsoft.com/office/drawing/2014/main" id="{4959B35D-8099-48CF-B908-5DA02B8B1E6E}"/>
              </a:ext>
            </a:extLst>
          </p:cNvPr>
          <p:cNvSpPr/>
          <p:nvPr>
            <p:custDataLst>
              <p:tags r:id="rId18"/>
            </p:custDataLst>
          </p:nvPr>
        </p:nvSpPr>
        <p:spPr>
          <a:xfrm>
            <a:off x="5662702"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0" name="MH_Other_13">
            <a:extLst>
              <a:ext uri="{FF2B5EF4-FFF2-40B4-BE49-F238E27FC236}">
                <a16:creationId xmlns:a16="http://schemas.microsoft.com/office/drawing/2014/main" id="{2D0C4F1E-8B1C-4CB6-8008-769052B31B84}"/>
              </a:ext>
            </a:extLst>
          </p:cNvPr>
          <p:cNvSpPr/>
          <p:nvPr>
            <p:custDataLst>
              <p:tags r:id="rId19"/>
            </p:custDataLst>
          </p:nvPr>
        </p:nvSpPr>
        <p:spPr>
          <a:xfrm>
            <a:off x="5662701" y="2709464"/>
            <a:ext cx="836967" cy="836967"/>
          </a:xfrm>
          <a:prstGeom prst="blockArc">
            <a:avLst>
              <a:gd name="adj1" fmla="val 7437196"/>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1" name="MH_Other_14">
            <a:extLst>
              <a:ext uri="{FF2B5EF4-FFF2-40B4-BE49-F238E27FC236}">
                <a16:creationId xmlns:a16="http://schemas.microsoft.com/office/drawing/2014/main" id="{977553EF-AE61-4497-9134-7FBFA7525570}"/>
              </a:ext>
            </a:extLst>
          </p:cNvPr>
          <p:cNvSpPr/>
          <p:nvPr>
            <p:custDataLst>
              <p:tags r:id="rId20"/>
            </p:custDataLst>
          </p:nvPr>
        </p:nvSpPr>
        <p:spPr>
          <a:xfrm>
            <a:off x="6044925"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2" name="MH_SubTitle_4">
            <a:extLst>
              <a:ext uri="{FF2B5EF4-FFF2-40B4-BE49-F238E27FC236}">
                <a16:creationId xmlns:a16="http://schemas.microsoft.com/office/drawing/2014/main" id="{D326782C-E3FE-4775-A88B-19E5879AE8D6}"/>
              </a:ext>
            </a:extLst>
          </p:cNvPr>
          <p:cNvSpPr/>
          <p:nvPr>
            <p:custDataLst>
              <p:tags r:id="rId21"/>
            </p:custDataLst>
          </p:nvPr>
        </p:nvSpPr>
        <p:spPr>
          <a:xfrm>
            <a:off x="7157262"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p>
        </p:txBody>
      </p:sp>
      <p:sp>
        <p:nvSpPr>
          <p:cNvPr id="23" name="MH_Text_4">
            <a:extLst>
              <a:ext uri="{FF2B5EF4-FFF2-40B4-BE49-F238E27FC236}">
                <a16:creationId xmlns:a16="http://schemas.microsoft.com/office/drawing/2014/main" id="{E3EA5944-F3D9-4AEE-85B5-F89A98A8F707}"/>
              </a:ext>
            </a:extLst>
          </p:cNvPr>
          <p:cNvSpPr/>
          <p:nvPr>
            <p:custDataLst>
              <p:tags r:id="rId22"/>
            </p:custDataLst>
          </p:nvPr>
        </p:nvSpPr>
        <p:spPr>
          <a:xfrm>
            <a:off x="7145538"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txBody>
          <a:bodyPr wrap="square" rtlCol="0" anchor="ctr">
            <a:normAutofit/>
          </a:bodyPr>
          <a:lstStyle/>
          <a:p>
            <a:pPr lvl="0" algn="ctr"/>
            <a:r>
              <a:rPr lang="en-US" altLang="zh-CN" sz="2000" dirty="0">
                <a:solidFill>
                  <a:srgbClr val="4D4D4D"/>
                </a:solidFill>
              </a:rPr>
              <a:t>50%</a:t>
            </a:r>
            <a:endParaRPr lang="zh-CN" altLang="en-US" sz="2000" dirty="0">
              <a:solidFill>
                <a:srgbClr val="4D4D4D"/>
              </a:solidFill>
            </a:endParaRPr>
          </a:p>
        </p:txBody>
      </p:sp>
      <p:sp>
        <p:nvSpPr>
          <p:cNvPr id="24" name="MH_Other_15">
            <a:extLst>
              <a:ext uri="{FF2B5EF4-FFF2-40B4-BE49-F238E27FC236}">
                <a16:creationId xmlns:a16="http://schemas.microsoft.com/office/drawing/2014/main" id="{CFF9F74D-6FFC-4D17-A774-4B691451BD5F}"/>
              </a:ext>
            </a:extLst>
          </p:cNvPr>
          <p:cNvSpPr/>
          <p:nvPr>
            <p:custDataLst>
              <p:tags r:id="rId23"/>
            </p:custDataLst>
          </p:nvPr>
        </p:nvSpPr>
        <p:spPr>
          <a:xfrm>
            <a:off x="7289089"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5" name="MH_Other_16">
            <a:extLst>
              <a:ext uri="{FF2B5EF4-FFF2-40B4-BE49-F238E27FC236}">
                <a16:creationId xmlns:a16="http://schemas.microsoft.com/office/drawing/2014/main" id="{71C38E38-34E2-4140-AF38-B0DEEE463F1C}"/>
              </a:ext>
            </a:extLst>
          </p:cNvPr>
          <p:cNvSpPr/>
          <p:nvPr>
            <p:custDataLst>
              <p:tags r:id="rId24"/>
            </p:custDataLst>
          </p:nvPr>
        </p:nvSpPr>
        <p:spPr>
          <a:xfrm>
            <a:off x="7289088" y="2709464"/>
            <a:ext cx="836967" cy="836967"/>
          </a:xfrm>
          <a:prstGeom prst="blockArc">
            <a:avLst>
              <a:gd name="adj1" fmla="val 10968157"/>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6" name="MH_Other_17">
            <a:extLst>
              <a:ext uri="{FF2B5EF4-FFF2-40B4-BE49-F238E27FC236}">
                <a16:creationId xmlns:a16="http://schemas.microsoft.com/office/drawing/2014/main" id="{3FB29A91-FA48-4C87-A330-8B5D74ADA5F7}"/>
              </a:ext>
            </a:extLst>
          </p:cNvPr>
          <p:cNvSpPr/>
          <p:nvPr>
            <p:custDataLst>
              <p:tags r:id="rId25"/>
            </p:custDataLst>
          </p:nvPr>
        </p:nvSpPr>
        <p:spPr>
          <a:xfrm>
            <a:off x="7671312"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MH_SubTitle_5">
            <a:extLst>
              <a:ext uri="{FF2B5EF4-FFF2-40B4-BE49-F238E27FC236}">
                <a16:creationId xmlns:a16="http://schemas.microsoft.com/office/drawing/2014/main" id="{A7985E60-04C4-4411-9085-0297F5CDA6EF}"/>
              </a:ext>
            </a:extLst>
          </p:cNvPr>
          <p:cNvSpPr/>
          <p:nvPr>
            <p:custDataLst>
              <p:tags r:id="rId26"/>
            </p:custDataLst>
          </p:nvPr>
        </p:nvSpPr>
        <p:spPr>
          <a:xfrm>
            <a:off x="8783649"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p>
        </p:txBody>
      </p:sp>
      <p:sp>
        <p:nvSpPr>
          <p:cNvPr id="28" name="MH_Text_5">
            <a:extLst>
              <a:ext uri="{FF2B5EF4-FFF2-40B4-BE49-F238E27FC236}">
                <a16:creationId xmlns:a16="http://schemas.microsoft.com/office/drawing/2014/main" id="{E9273563-C228-4135-B585-6579ABBD80DD}"/>
              </a:ext>
            </a:extLst>
          </p:cNvPr>
          <p:cNvSpPr/>
          <p:nvPr>
            <p:custDataLst>
              <p:tags r:id="rId27"/>
            </p:custDataLst>
          </p:nvPr>
        </p:nvSpPr>
        <p:spPr>
          <a:xfrm>
            <a:off x="8771924"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65%</a:t>
            </a:r>
            <a:endParaRPr lang="zh-CN" altLang="en-US" sz="2000" dirty="0">
              <a:solidFill>
                <a:srgbClr val="4D4D4D"/>
              </a:solidFill>
            </a:endParaRPr>
          </a:p>
        </p:txBody>
      </p:sp>
      <p:sp>
        <p:nvSpPr>
          <p:cNvPr id="29" name="MH_Other_18">
            <a:extLst>
              <a:ext uri="{FF2B5EF4-FFF2-40B4-BE49-F238E27FC236}">
                <a16:creationId xmlns:a16="http://schemas.microsoft.com/office/drawing/2014/main" id="{F640995E-E2E4-4251-B06E-8AC7C6C4A3B7}"/>
              </a:ext>
            </a:extLst>
          </p:cNvPr>
          <p:cNvSpPr/>
          <p:nvPr>
            <p:custDataLst>
              <p:tags r:id="rId28"/>
            </p:custDataLst>
          </p:nvPr>
        </p:nvSpPr>
        <p:spPr>
          <a:xfrm>
            <a:off x="8915476"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30" name="MH_Other_19">
            <a:extLst>
              <a:ext uri="{FF2B5EF4-FFF2-40B4-BE49-F238E27FC236}">
                <a16:creationId xmlns:a16="http://schemas.microsoft.com/office/drawing/2014/main" id="{EBC92F3D-E2B5-4A07-B02D-37A924674A89}"/>
              </a:ext>
            </a:extLst>
          </p:cNvPr>
          <p:cNvSpPr/>
          <p:nvPr>
            <p:custDataLst>
              <p:tags r:id="rId29"/>
            </p:custDataLst>
          </p:nvPr>
        </p:nvSpPr>
        <p:spPr>
          <a:xfrm>
            <a:off x="8915475" y="2709464"/>
            <a:ext cx="836967" cy="836967"/>
          </a:xfrm>
          <a:prstGeom prst="blockArc">
            <a:avLst>
              <a:gd name="adj1" fmla="val 7437196"/>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31" name="MH_Other_20">
            <a:extLst>
              <a:ext uri="{FF2B5EF4-FFF2-40B4-BE49-F238E27FC236}">
                <a16:creationId xmlns:a16="http://schemas.microsoft.com/office/drawing/2014/main" id="{F9D718D2-6C72-430A-90B8-DDAE9096769D}"/>
              </a:ext>
            </a:extLst>
          </p:cNvPr>
          <p:cNvSpPr/>
          <p:nvPr>
            <p:custDataLst>
              <p:tags r:id="rId30"/>
            </p:custDataLst>
          </p:nvPr>
        </p:nvSpPr>
        <p:spPr>
          <a:xfrm>
            <a:off x="9297699"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2" name="标题 1">
            <a:extLst>
              <a:ext uri="{FF2B5EF4-FFF2-40B4-BE49-F238E27FC236}">
                <a16:creationId xmlns:a16="http://schemas.microsoft.com/office/drawing/2014/main" id="{14613862-B394-437C-8916-5D3FEFC56682}"/>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网上申报</a:t>
            </a:r>
          </a:p>
        </p:txBody>
      </p:sp>
      <p:cxnSp>
        <p:nvCxnSpPr>
          <p:cNvPr id="33" name="MH_Other_2">
            <a:extLst>
              <a:ext uri="{FF2B5EF4-FFF2-40B4-BE49-F238E27FC236}">
                <a16:creationId xmlns:a16="http://schemas.microsoft.com/office/drawing/2014/main" id="{8C879A89-89C5-4408-A735-5E9A5685639C}"/>
              </a:ext>
            </a:extLst>
          </p:cNvPr>
          <p:cNvCxnSpPr/>
          <p:nvPr>
            <p:custDataLst>
              <p:tags r:id="rId31"/>
            </p:custDataLst>
          </p:nvPr>
        </p:nvCxnSpPr>
        <p:spPr>
          <a:xfrm>
            <a:off x="2119314" y="3875088"/>
            <a:ext cx="7794625"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
        <p:nvSpPr>
          <p:cNvPr id="34" name="MH_Desc_1">
            <a:extLst>
              <a:ext uri="{FF2B5EF4-FFF2-40B4-BE49-F238E27FC236}">
                <a16:creationId xmlns:a16="http://schemas.microsoft.com/office/drawing/2014/main" id="{9EEEE9C6-0FFB-4E57-B169-E43F2E784DC1}"/>
              </a:ext>
            </a:extLst>
          </p:cNvPr>
          <p:cNvSpPr txBox="1">
            <a:spLocks noChangeArrowheads="1"/>
          </p:cNvSpPr>
          <p:nvPr>
            <p:custDataLst>
              <p:tags r:id="rId32"/>
            </p:custDataLst>
          </p:nvPr>
        </p:nvSpPr>
        <p:spPr bwMode="auto">
          <a:xfrm>
            <a:off x="3446464" y="4060193"/>
            <a:ext cx="5537994"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一、吸取上一年的遗憾不足，积累相关的工作经验，及时总结，及时补救，进一步完善自己的工作！</a:t>
            </a:r>
          </a:p>
          <a:p>
            <a:pPr>
              <a:lnSpc>
                <a:spcPct val="80000"/>
              </a:lnSpc>
              <a:buFont typeface="Wingdings" panose="05000000000000000000" pitchFamily="2" charset="2"/>
              <a:buNone/>
            </a:pPr>
            <a:endParaRPr lang="en-US" altLang="zh-CN"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二、严格遵守并执行公司下发的各项规章流程和管理制度，以饱满的热情投入到工作中去。</a:t>
            </a:r>
          </a:p>
          <a:p>
            <a:pPr>
              <a:lnSpc>
                <a:spcPct val="80000"/>
              </a:lnSpc>
              <a:buFont typeface="Wingdings" panose="05000000000000000000" pitchFamily="2" charset="2"/>
              <a:buNone/>
            </a:pP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三、进一步提高在财务方面的综合素质，不断学习提高自己的业务水平和知识技能</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为领导经营决策提供真实可靠的依据！</a:t>
            </a:r>
          </a:p>
          <a:p>
            <a:pPr>
              <a:lnSpc>
                <a:spcPct val="80000"/>
              </a:lnSpc>
              <a:buFont typeface="Wingdings" panose="05000000000000000000" pitchFamily="2" charset="2"/>
              <a:buNone/>
            </a:pP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四、加强应收账款的管理，协助公司领导做好公司的资金回笼。</a:t>
            </a:r>
          </a:p>
          <a:p>
            <a:pPr>
              <a:lnSpc>
                <a:spcPct val="80000"/>
              </a:lnSpc>
              <a:buFont typeface="Wingdings" panose="05000000000000000000" pitchFamily="2" charset="2"/>
              <a:buNone/>
            </a:pPr>
            <a:endParaRPr lang="zh-CN" altLang="en-US" sz="1200" b="1" dirty="0">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五、严格遵守财务制度，热情解答各领导的问题。</a:t>
            </a:r>
          </a:p>
          <a:p>
            <a:pPr algn="just">
              <a:lnSpc>
                <a:spcPct val="120000"/>
              </a:lnSpc>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lnSpc>
                <a:spcPct val="120000"/>
              </a:lnSpc>
              <a:defRPr/>
            </a:pPr>
            <a:endParaRPr lang="en-US" altLang="zh-CN" sz="1200" kern="0" dirty="0">
              <a:solidFill>
                <a:schemeClr val="tx2"/>
              </a:solidFill>
              <a:latin typeface="微软雅黑" panose="020B0503020204020204" pitchFamily="34" charset="-122"/>
              <a:ea typeface="微软雅黑" panose="020B0503020204020204" pitchFamily="34" charset="-122"/>
            </a:endParaRPr>
          </a:p>
        </p:txBody>
      </p:sp>
      <p:cxnSp>
        <p:nvCxnSpPr>
          <p:cNvPr id="35" name="直接连接符 34">
            <a:extLst>
              <a:ext uri="{FF2B5EF4-FFF2-40B4-BE49-F238E27FC236}">
                <a16:creationId xmlns:a16="http://schemas.microsoft.com/office/drawing/2014/main" id="{C1B7732D-F060-46E1-8C20-947ED2C5A4C9}"/>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矩形 35">
            <a:extLst>
              <a:ext uri="{FF2B5EF4-FFF2-40B4-BE49-F238E27FC236}">
                <a16:creationId xmlns:a16="http://schemas.microsoft.com/office/drawing/2014/main" id="{1FF6C84E-2067-4C86-9339-D252AC627525}"/>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3508209"/>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17" grpId="0" animBg="1"/>
      <p:bldP spid="22" grpId="0" animBg="1"/>
      <p:bldP spid="27" grpId="0" animBg="1"/>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a:extLst>
              <a:ext uri="{FF2B5EF4-FFF2-40B4-BE49-F238E27FC236}">
                <a16:creationId xmlns:a16="http://schemas.microsoft.com/office/drawing/2014/main" id="{0AADA472-38EC-4CF0-931D-778D940F5F16}"/>
              </a:ext>
            </a:extLst>
          </p:cNvPr>
          <p:cNvSpPr>
            <a:spLocks/>
          </p:cNvSpPr>
          <p:nvPr>
            <p:custDataLst>
              <p:tags r:id="rId1"/>
            </p:custDataLst>
          </p:nvPr>
        </p:nvSpPr>
        <p:spPr bwMode="auto">
          <a:xfrm>
            <a:off x="2436814" y="2008188"/>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 name="MH_Other_2">
            <a:extLst>
              <a:ext uri="{FF2B5EF4-FFF2-40B4-BE49-F238E27FC236}">
                <a16:creationId xmlns:a16="http://schemas.microsoft.com/office/drawing/2014/main" id="{46172E9C-61BF-4ACA-AF5F-3CF1FE5687D0}"/>
              </a:ext>
            </a:extLst>
          </p:cNvPr>
          <p:cNvSpPr>
            <a:spLocks/>
          </p:cNvSpPr>
          <p:nvPr>
            <p:custDataLst>
              <p:tags r:id="rId2"/>
            </p:custDataLst>
          </p:nvPr>
        </p:nvSpPr>
        <p:spPr bwMode="auto">
          <a:xfrm>
            <a:off x="2478088" y="2219326"/>
            <a:ext cx="1930400" cy="1439863"/>
          </a:xfrm>
          <a:custGeom>
            <a:avLst/>
            <a:gdLst>
              <a:gd name="T0" fmla="*/ 1924272 w 1930133"/>
              <a:gd name="T1" fmla="*/ 671098 h 1439863"/>
              <a:gd name="T2" fmla="*/ 1788707 w 1930133"/>
              <a:gd name="T3" fmla="*/ 1432326 h 1439863"/>
              <a:gd name="T4" fmla="*/ 1442262 w 1930133"/>
              <a:gd name="T5" fmla="*/ 1432326 h 1439863"/>
              <a:gd name="T6" fmla="*/ 779500 w 1930133"/>
              <a:gd name="T7" fmla="*/ 1432326 h 1439863"/>
              <a:gd name="T8" fmla="*/ 0 w 1930133"/>
              <a:gd name="T9" fmla="*/ 1375799 h 1439863"/>
              <a:gd name="T10" fmla="*/ 90377 w 1930133"/>
              <a:gd name="T11" fmla="*/ 1398410 h 1439863"/>
              <a:gd name="T12" fmla="*/ 753140 w 1930133"/>
              <a:gd name="T13" fmla="*/ 1394642 h 1439863"/>
              <a:gd name="T14" fmla="*/ 1679501 w 1930133"/>
              <a:gd name="T15" fmla="*/ 1413484 h 1439863"/>
              <a:gd name="T16" fmla="*/ 1871552 w 1930133"/>
              <a:gd name="T17" fmla="*/ 1349420 h 1439863"/>
              <a:gd name="T18" fmla="*/ 1897912 w 1930133"/>
              <a:gd name="T19" fmla="*/ 1145923 h 1439863"/>
              <a:gd name="T20" fmla="*/ 1905443 w 1930133"/>
              <a:gd name="T21" fmla="*/ 727625 h 1439863"/>
              <a:gd name="T22" fmla="*/ 1084457 w 1930133"/>
              <a:gd name="T23" fmla="*/ 19050 h 1439863"/>
              <a:gd name="T24" fmla="*/ 1152297 w 1930133"/>
              <a:gd name="T25" fmla="*/ 71855 h 1439863"/>
              <a:gd name="T26" fmla="*/ 1246519 w 1930133"/>
              <a:gd name="T27" fmla="*/ 169922 h 1439863"/>
              <a:gd name="T28" fmla="*/ 1374661 w 1930133"/>
              <a:gd name="T29" fmla="*/ 294392 h 1439863"/>
              <a:gd name="T30" fmla="*/ 1442501 w 1930133"/>
              <a:gd name="T31" fmla="*/ 347197 h 1439863"/>
              <a:gd name="T32" fmla="*/ 1514110 w 1930133"/>
              <a:gd name="T33" fmla="*/ 430177 h 1439863"/>
              <a:gd name="T34" fmla="*/ 1597025 w 1930133"/>
              <a:gd name="T35" fmla="*/ 516928 h 1439863"/>
              <a:gd name="T36" fmla="*/ 1570643 w 1930133"/>
              <a:gd name="T37" fmla="*/ 520700 h 1439863"/>
              <a:gd name="T38" fmla="*/ 1502803 w 1930133"/>
              <a:gd name="T39" fmla="*/ 441492 h 1439863"/>
              <a:gd name="T40" fmla="*/ 1431194 w 1930133"/>
              <a:gd name="T41" fmla="*/ 358513 h 1439863"/>
              <a:gd name="T42" fmla="*/ 1363354 w 1930133"/>
              <a:gd name="T43" fmla="*/ 305707 h 1439863"/>
              <a:gd name="T44" fmla="*/ 1235212 w 1930133"/>
              <a:gd name="T45" fmla="*/ 177466 h 1439863"/>
              <a:gd name="T46" fmla="*/ 1144759 w 1930133"/>
              <a:gd name="T47" fmla="*/ 86943 h 1439863"/>
              <a:gd name="T48" fmla="*/ 1073150 w 1930133"/>
              <a:gd name="T49" fmla="*/ 26594 h 1439863"/>
              <a:gd name="T50" fmla="*/ 900825 w 1930133"/>
              <a:gd name="T51" fmla="*/ 3770 h 1439863"/>
              <a:gd name="T52" fmla="*/ 906463 w 1930133"/>
              <a:gd name="T53" fmla="*/ 7541 h 1439863"/>
              <a:gd name="T54" fmla="*/ 895187 w 1930133"/>
              <a:gd name="T55" fmla="*/ 0 h 1439863"/>
              <a:gd name="T56" fmla="*/ 898946 w 1930133"/>
              <a:gd name="T57" fmla="*/ 3770 h 1439863"/>
              <a:gd name="T58" fmla="*/ 876393 w 1930133"/>
              <a:gd name="T59" fmla="*/ 37703 h 1439863"/>
              <a:gd name="T60" fmla="*/ 812493 w 1930133"/>
              <a:gd name="T61" fmla="*/ 109339 h 1439863"/>
              <a:gd name="T62" fmla="*/ 741076 w 1930133"/>
              <a:gd name="T63" fmla="*/ 154583 h 1439863"/>
              <a:gd name="T64" fmla="*/ 643348 w 1930133"/>
              <a:gd name="T65" fmla="*/ 252611 h 1439863"/>
              <a:gd name="T66" fmla="*/ 553137 w 1930133"/>
              <a:gd name="T67" fmla="*/ 324247 h 1439863"/>
              <a:gd name="T68" fmla="*/ 444132 w 1930133"/>
              <a:gd name="T69" fmla="*/ 410965 h 1439863"/>
              <a:gd name="T70" fmla="*/ 410302 w 1930133"/>
              <a:gd name="T71" fmla="*/ 459979 h 1439863"/>
              <a:gd name="T72" fmla="*/ 327609 w 1930133"/>
              <a:gd name="T73" fmla="*/ 512763 h 1439863"/>
              <a:gd name="T74" fmla="*/ 327609 w 1930133"/>
              <a:gd name="T75" fmla="*/ 508993 h 1439863"/>
              <a:gd name="T76" fmla="*/ 353920 w 1930133"/>
              <a:gd name="T77" fmla="*/ 493912 h 1439863"/>
              <a:gd name="T78" fmla="*/ 414061 w 1930133"/>
              <a:gd name="T79" fmla="*/ 426046 h 1439863"/>
              <a:gd name="T80" fmla="*/ 481719 w 1930133"/>
              <a:gd name="T81" fmla="*/ 350640 h 1439863"/>
              <a:gd name="T82" fmla="*/ 568172 w 1930133"/>
              <a:gd name="T83" fmla="*/ 297855 h 1439863"/>
              <a:gd name="T84" fmla="*/ 643348 w 1930133"/>
              <a:gd name="T85" fmla="*/ 226219 h 1439863"/>
              <a:gd name="T86" fmla="*/ 759870 w 1930133"/>
              <a:gd name="T87" fmla="*/ 120650 h 1439863"/>
              <a:gd name="T88" fmla="*/ 853840 w 1930133"/>
              <a:gd name="T89" fmla="*/ 49014 h 1439863"/>
              <a:gd name="T90" fmla="*/ 895187 w 1930133"/>
              <a:gd name="T91" fmla="*/ 0 h 1439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lnTo>
                  <a:pt x="900825" y="3770"/>
                </a:ln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rgbClr val="DADA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MH_SubTitle_1">
            <a:extLst>
              <a:ext uri="{FF2B5EF4-FFF2-40B4-BE49-F238E27FC236}">
                <a16:creationId xmlns:a16="http://schemas.microsoft.com/office/drawing/2014/main" id="{E48BF67D-67A7-4233-9FF3-C7D740B8D9FF}"/>
              </a:ext>
            </a:extLst>
          </p:cNvPr>
          <p:cNvSpPr txBox="1">
            <a:spLocks noChangeArrowheads="1"/>
          </p:cNvSpPr>
          <p:nvPr>
            <p:custDataLst>
              <p:tags r:id="rId3"/>
            </p:custDataLst>
          </p:nvPr>
        </p:nvSpPr>
        <p:spPr bwMode="auto">
          <a:xfrm>
            <a:off x="2452689" y="2755900"/>
            <a:ext cx="1914525"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10000"/>
              </a:lnSpc>
            </a:pPr>
            <a:r>
              <a:rPr lang="zh-CN" altLang="en-US" sz="1600" dirty="0">
                <a:solidFill>
                  <a:srgbClr val="000000"/>
                </a:solidFill>
                <a:latin typeface="宋体" panose="02010600030101010101" pitchFamily="2" charset="-122"/>
              </a:rPr>
              <a:t>收现</a:t>
            </a:r>
            <a:endParaRPr lang="zh-CN" altLang="en-US" sz="1600" dirty="0">
              <a:solidFill>
                <a:schemeClr val="accent2"/>
              </a:solidFill>
              <a:ea typeface="微软雅黑" panose="020B0503020204020204" pitchFamily="34" charset="-122"/>
            </a:endParaRPr>
          </a:p>
        </p:txBody>
      </p:sp>
      <p:sp>
        <p:nvSpPr>
          <p:cNvPr id="5" name="MH_Other_3">
            <a:extLst>
              <a:ext uri="{FF2B5EF4-FFF2-40B4-BE49-F238E27FC236}">
                <a16:creationId xmlns:a16="http://schemas.microsoft.com/office/drawing/2014/main" id="{F3852C50-E6CA-45BA-8B87-7C22F72206A5}"/>
              </a:ext>
            </a:extLst>
          </p:cNvPr>
          <p:cNvSpPr>
            <a:spLocks/>
          </p:cNvSpPr>
          <p:nvPr>
            <p:custDataLst>
              <p:tags r:id="rId4"/>
            </p:custDataLst>
          </p:nvPr>
        </p:nvSpPr>
        <p:spPr bwMode="auto">
          <a:xfrm>
            <a:off x="5110164" y="2371725"/>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MH_Other_4">
            <a:extLst>
              <a:ext uri="{FF2B5EF4-FFF2-40B4-BE49-F238E27FC236}">
                <a16:creationId xmlns:a16="http://schemas.microsoft.com/office/drawing/2014/main" id="{12CA0261-ECFF-44EA-B96B-E83F12FD93D2}"/>
              </a:ext>
            </a:extLst>
          </p:cNvPr>
          <p:cNvSpPr>
            <a:spLocks/>
          </p:cNvSpPr>
          <p:nvPr>
            <p:custDataLst>
              <p:tags r:id="rId5"/>
            </p:custDataLst>
          </p:nvPr>
        </p:nvSpPr>
        <p:spPr bwMode="auto">
          <a:xfrm>
            <a:off x="5151438" y="2582863"/>
            <a:ext cx="1930400" cy="1439862"/>
          </a:xfrm>
          <a:custGeom>
            <a:avLst/>
            <a:gdLst>
              <a:gd name="T0" fmla="*/ 1924272 w 1930133"/>
              <a:gd name="T1" fmla="*/ 671098 h 1439863"/>
              <a:gd name="T2" fmla="*/ 1788707 w 1930133"/>
              <a:gd name="T3" fmla="*/ 1432326 h 1439863"/>
              <a:gd name="T4" fmla="*/ 1442262 w 1930133"/>
              <a:gd name="T5" fmla="*/ 1432326 h 1439863"/>
              <a:gd name="T6" fmla="*/ 779500 w 1930133"/>
              <a:gd name="T7" fmla="*/ 1432326 h 1439863"/>
              <a:gd name="T8" fmla="*/ 0 w 1930133"/>
              <a:gd name="T9" fmla="*/ 1375799 h 1439863"/>
              <a:gd name="T10" fmla="*/ 90377 w 1930133"/>
              <a:gd name="T11" fmla="*/ 1398410 h 1439863"/>
              <a:gd name="T12" fmla="*/ 753140 w 1930133"/>
              <a:gd name="T13" fmla="*/ 1394642 h 1439863"/>
              <a:gd name="T14" fmla="*/ 1679501 w 1930133"/>
              <a:gd name="T15" fmla="*/ 1413484 h 1439863"/>
              <a:gd name="T16" fmla="*/ 1871552 w 1930133"/>
              <a:gd name="T17" fmla="*/ 1349420 h 1439863"/>
              <a:gd name="T18" fmla="*/ 1897912 w 1930133"/>
              <a:gd name="T19" fmla="*/ 1145923 h 1439863"/>
              <a:gd name="T20" fmla="*/ 1905443 w 1930133"/>
              <a:gd name="T21" fmla="*/ 727625 h 1439863"/>
              <a:gd name="T22" fmla="*/ 1084457 w 1930133"/>
              <a:gd name="T23" fmla="*/ 19050 h 1439863"/>
              <a:gd name="T24" fmla="*/ 1152297 w 1930133"/>
              <a:gd name="T25" fmla="*/ 71855 h 1439863"/>
              <a:gd name="T26" fmla="*/ 1246519 w 1930133"/>
              <a:gd name="T27" fmla="*/ 169922 h 1439863"/>
              <a:gd name="T28" fmla="*/ 1374661 w 1930133"/>
              <a:gd name="T29" fmla="*/ 294392 h 1439863"/>
              <a:gd name="T30" fmla="*/ 1442501 w 1930133"/>
              <a:gd name="T31" fmla="*/ 347197 h 1439863"/>
              <a:gd name="T32" fmla="*/ 1514110 w 1930133"/>
              <a:gd name="T33" fmla="*/ 430177 h 1439863"/>
              <a:gd name="T34" fmla="*/ 1597025 w 1930133"/>
              <a:gd name="T35" fmla="*/ 516928 h 1439863"/>
              <a:gd name="T36" fmla="*/ 1570643 w 1930133"/>
              <a:gd name="T37" fmla="*/ 520700 h 1439863"/>
              <a:gd name="T38" fmla="*/ 1502803 w 1930133"/>
              <a:gd name="T39" fmla="*/ 441492 h 1439863"/>
              <a:gd name="T40" fmla="*/ 1431194 w 1930133"/>
              <a:gd name="T41" fmla="*/ 358513 h 1439863"/>
              <a:gd name="T42" fmla="*/ 1363354 w 1930133"/>
              <a:gd name="T43" fmla="*/ 305707 h 1439863"/>
              <a:gd name="T44" fmla="*/ 1235212 w 1930133"/>
              <a:gd name="T45" fmla="*/ 177466 h 1439863"/>
              <a:gd name="T46" fmla="*/ 1144759 w 1930133"/>
              <a:gd name="T47" fmla="*/ 86943 h 1439863"/>
              <a:gd name="T48" fmla="*/ 1073150 w 1930133"/>
              <a:gd name="T49" fmla="*/ 26594 h 1439863"/>
              <a:gd name="T50" fmla="*/ 900825 w 1930133"/>
              <a:gd name="T51" fmla="*/ 3770 h 1439863"/>
              <a:gd name="T52" fmla="*/ 906463 w 1930133"/>
              <a:gd name="T53" fmla="*/ 7541 h 1439863"/>
              <a:gd name="T54" fmla="*/ 895187 w 1930133"/>
              <a:gd name="T55" fmla="*/ 0 h 1439863"/>
              <a:gd name="T56" fmla="*/ 898946 w 1930133"/>
              <a:gd name="T57" fmla="*/ 3770 h 1439863"/>
              <a:gd name="T58" fmla="*/ 876393 w 1930133"/>
              <a:gd name="T59" fmla="*/ 37703 h 1439863"/>
              <a:gd name="T60" fmla="*/ 812493 w 1930133"/>
              <a:gd name="T61" fmla="*/ 109339 h 1439863"/>
              <a:gd name="T62" fmla="*/ 741076 w 1930133"/>
              <a:gd name="T63" fmla="*/ 154583 h 1439863"/>
              <a:gd name="T64" fmla="*/ 643348 w 1930133"/>
              <a:gd name="T65" fmla="*/ 252611 h 1439863"/>
              <a:gd name="T66" fmla="*/ 553137 w 1930133"/>
              <a:gd name="T67" fmla="*/ 324247 h 1439863"/>
              <a:gd name="T68" fmla="*/ 444132 w 1930133"/>
              <a:gd name="T69" fmla="*/ 410965 h 1439863"/>
              <a:gd name="T70" fmla="*/ 410302 w 1930133"/>
              <a:gd name="T71" fmla="*/ 459979 h 1439863"/>
              <a:gd name="T72" fmla="*/ 327609 w 1930133"/>
              <a:gd name="T73" fmla="*/ 512763 h 1439863"/>
              <a:gd name="T74" fmla="*/ 327609 w 1930133"/>
              <a:gd name="T75" fmla="*/ 508993 h 1439863"/>
              <a:gd name="T76" fmla="*/ 353920 w 1930133"/>
              <a:gd name="T77" fmla="*/ 493912 h 1439863"/>
              <a:gd name="T78" fmla="*/ 414061 w 1930133"/>
              <a:gd name="T79" fmla="*/ 426046 h 1439863"/>
              <a:gd name="T80" fmla="*/ 481719 w 1930133"/>
              <a:gd name="T81" fmla="*/ 350640 h 1439863"/>
              <a:gd name="T82" fmla="*/ 568172 w 1930133"/>
              <a:gd name="T83" fmla="*/ 297855 h 1439863"/>
              <a:gd name="T84" fmla="*/ 643348 w 1930133"/>
              <a:gd name="T85" fmla="*/ 226219 h 1439863"/>
              <a:gd name="T86" fmla="*/ 759870 w 1930133"/>
              <a:gd name="T87" fmla="*/ 120650 h 1439863"/>
              <a:gd name="T88" fmla="*/ 853840 w 1930133"/>
              <a:gd name="T89" fmla="*/ 49014 h 1439863"/>
              <a:gd name="T90" fmla="*/ 895187 w 1930133"/>
              <a:gd name="T91" fmla="*/ 0 h 1439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lnTo>
                  <a:pt x="900825" y="3770"/>
                </a:ln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rgbClr val="DADA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MH_SubTitle_3">
            <a:extLst>
              <a:ext uri="{FF2B5EF4-FFF2-40B4-BE49-F238E27FC236}">
                <a16:creationId xmlns:a16="http://schemas.microsoft.com/office/drawing/2014/main" id="{E2125B9C-AF2B-4367-8C7B-AA1618DBC9A7}"/>
              </a:ext>
            </a:extLst>
          </p:cNvPr>
          <p:cNvSpPr txBox="1">
            <a:spLocks noChangeArrowheads="1"/>
          </p:cNvSpPr>
          <p:nvPr>
            <p:custDataLst>
              <p:tags r:id="rId6"/>
            </p:custDataLst>
          </p:nvPr>
        </p:nvSpPr>
        <p:spPr bwMode="auto">
          <a:xfrm>
            <a:off x="5126039" y="3117851"/>
            <a:ext cx="191452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10000"/>
              </a:lnSpc>
            </a:pPr>
            <a:r>
              <a:rPr lang="zh-CN" altLang="en-US" sz="1600" dirty="0">
                <a:solidFill>
                  <a:srgbClr val="000000"/>
                </a:solidFill>
                <a:latin typeface="宋体" panose="02010600030101010101" pitchFamily="2" charset="-122"/>
              </a:rPr>
              <a:t>付现</a:t>
            </a:r>
            <a:endParaRPr lang="zh-CN" altLang="en-US" sz="1600" dirty="0">
              <a:solidFill>
                <a:schemeClr val="accent2"/>
              </a:solidFill>
              <a:ea typeface="微软雅黑" panose="020B0503020204020204" pitchFamily="34" charset="-122"/>
            </a:endParaRPr>
          </a:p>
        </p:txBody>
      </p:sp>
      <p:sp>
        <p:nvSpPr>
          <p:cNvPr id="8" name="MH_Other_5">
            <a:extLst>
              <a:ext uri="{FF2B5EF4-FFF2-40B4-BE49-F238E27FC236}">
                <a16:creationId xmlns:a16="http://schemas.microsoft.com/office/drawing/2014/main" id="{1BFE4CCB-E7CC-4BE0-A4A6-F5603FD0F1BF}"/>
              </a:ext>
            </a:extLst>
          </p:cNvPr>
          <p:cNvSpPr>
            <a:spLocks/>
          </p:cNvSpPr>
          <p:nvPr>
            <p:custDataLst>
              <p:tags r:id="rId7"/>
            </p:custDataLst>
          </p:nvPr>
        </p:nvSpPr>
        <p:spPr bwMode="auto">
          <a:xfrm>
            <a:off x="7783514" y="2008188"/>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MH_Other_6">
            <a:extLst>
              <a:ext uri="{FF2B5EF4-FFF2-40B4-BE49-F238E27FC236}">
                <a16:creationId xmlns:a16="http://schemas.microsoft.com/office/drawing/2014/main" id="{78503B1B-4036-4F22-9A8B-14E87C971747}"/>
              </a:ext>
            </a:extLst>
          </p:cNvPr>
          <p:cNvSpPr>
            <a:spLocks/>
          </p:cNvSpPr>
          <p:nvPr>
            <p:custDataLst>
              <p:tags r:id="rId8"/>
            </p:custDataLst>
          </p:nvPr>
        </p:nvSpPr>
        <p:spPr bwMode="auto">
          <a:xfrm>
            <a:off x="7824788" y="2219326"/>
            <a:ext cx="1930400" cy="1439863"/>
          </a:xfrm>
          <a:custGeom>
            <a:avLst/>
            <a:gdLst>
              <a:gd name="T0" fmla="*/ 1924272 w 1930133"/>
              <a:gd name="T1" fmla="*/ 671098 h 1439863"/>
              <a:gd name="T2" fmla="*/ 1788707 w 1930133"/>
              <a:gd name="T3" fmla="*/ 1432326 h 1439863"/>
              <a:gd name="T4" fmla="*/ 1442262 w 1930133"/>
              <a:gd name="T5" fmla="*/ 1432326 h 1439863"/>
              <a:gd name="T6" fmla="*/ 779500 w 1930133"/>
              <a:gd name="T7" fmla="*/ 1432326 h 1439863"/>
              <a:gd name="T8" fmla="*/ 0 w 1930133"/>
              <a:gd name="T9" fmla="*/ 1375799 h 1439863"/>
              <a:gd name="T10" fmla="*/ 90377 w 1930133"/>
              <a:gd name="T11" fmla="*/ 1398410 h 1439863"/>
              <a:gd name="T12" fmla="*/ 753140 w 1930133"/>
              <a:gd name="T13" fmla="*/ 1394642 h 1439863"/>
              <a:gd name="T14" fmla="*/ 1679501 w 1930133"/>
              <a:gd name="T15" fmla="*/ 1413484 h 1439863"/>
              <a:gd name="T16" fmla="*/ 1871552 w 1930133"/>
              <a:gd name="T17" fmla="*/ 1349420 h 1439863"/>
              <a:gd name="T18" fmla="*/ 1897912 w 1930133"/>
              <a:gd name="T19" fmla="*/ 1145923 h 1439863"/>
              <a:gd name="T20" fmla="*/ 1905443 w 1930133"/>
              <a:gd name="T21" fmla="*/ 727625 h 1439863"/>
              <a:gd name="T22" fmla="*/ 1084457 w 1930133"/>
              <a:gd name="T23" fmla="*/ 19050 h 1439863"/>
              <a:gd name="T24" fmla="*/ 1152297 w 1930133"/>
              <a:gd name="T25" fmla="*/ 71855 h 1439863"/>
              <a:gd name="T26" fmla="*/ 1246519 w 1930133"/>
              <a:gd name="T27" fmla="*/ 169922 h 1439863"/>
              <a:gd name="T28" fmla="*/ 1374661 w 1930133"/>
              <a:gd name="T29" fmla="*/ 294392 h 1439863"/>
              <a:gd name="T30" fmla="*/ 1442501 w 1930133"/>
              <a:gd name="T31" fmla="*/ 347197 h 1439863"/>
              <a:gd name="T32" fmla="*/ 1514110 w 1930133"/>
              <a:gd name="T33" fmla="*/ 430177 h 1439863"/>
              <a:gd name="T34" fmla="*/ 1597025 w 1930133"/>
              <a:gd name="T35" fmla="*/ 516928 h 1439863"/>
              <a:gd name="T36" fmla="*/ 1570643 w 1930133"/>
              <a:gd name="T37" fmla="*/ 520700 h 1439863"/>
              <a:gd name="T38" fmla="*/ 1502803 w 1930133"/>
              <a:gd name="T39" fmla="*/ 441492 h 1439863"/>
              <a:gd name="T40" fmla="*/ 1431194 w 1930133"/>
              <a:gd name="T41" fmla="*/ 358513 h 1439863"/>
              <a:gd name="T42" fmla="*/ 1363354 w 1930133"/>
              <a:gd name="T43" fmla="*/ 305707 h 1439863"/>
              <a:gd name="T44" fmla="*/ 1235212 w 1930133"/>
              <a:gd name="T45" fmla="*/ 177466 h 1439863"/>
              <a:gd name="T46" fmla="*/ 1144759 w 1930133"/>
              <a:gd name="T47" fmla="*/ 86943 h 1439863"/>
              <a:gd name="T48" fmla="*/ 1073150 w 1930133"/>
              <a:gd name="T49" fmla="*/ 26594 h 1439863"/>
              <a:gd name="T50" fmla="*/ 900825 w 1930133"/>
              <a:gd name="T51" fmla="*/ 3770 h 1439863"/>
              <a:gd name="T52" fmla="*/ 906463 w 1930133"/>
              <a:gd name="T53" fmla="*/ 7541 h 1439863"/>
              <a:gd name="T54" fmla="*/ 895187 w 1930133"/>
              <a:gd name="T55" fmla="*/ 0 h 1439863"/>
              <a:gd name="T56" fmla="*/ 898946 w 1930133"/>
              <a:gd name="T57" fmla="*/ 3770 h 1439863"/>
              <a:gd name="T58" fmla="*/ 876393 w 1930133"/>
              <a:gd name="T59" fmla="*/ 37703 h 1439863"/>
              <a:gd name="T60" fmla="*/ 812493 w 1930133"/>
              <a:gd name="T61" fmla="*/ 109339 h 1439863"/>
              <a:gd name="T62" fmla="*/ 741076 w 1930133"/>
              <a:gd name="T63" fmla="*/ 154583 h 1439863"/>
              <a:gd name="T64" fmla="*/ 643348 w 1930133"/>
              <a:gd name="T65" fmla="*/ 252611 h 1439863"/>
              <a:gd name="T66" fmla="*/ 553137 w 1930133"/>
              <a:gd name="T67" fmla="*/ 324247 h 1439863"/>
              <a:gd name="T68" fmla="*/ 444132 w 1930133"/>
              <a:gd name="T69" fmla="*/ 410965 h 1439863"/>
              <a:gd name="T70" fmla="*/ 410302 w 1930133"/>
              <a:gd name="T71" fmla="*/ 459979 h 1439863"/>
              <a:gd name="T72" fmla="*/ 327609 w 1930133"/>
              <a:gd name="T73" fmla="*/ 512763 h 1439863"/>
              <a:gd name="T74" fmla="*/ 327609 w 1930133"/>
              <a:gd name="T75" fmla="*/ 508993 h 1439863"/>
              <a:gd name="T76" fmla="*/ 353920 w 1930133"/>
              <a:gd name="T77" fmla="*/ 493912 h 1439863"/>
              <a:gd name="T78" fmla="*/ 414061 w 1930133"/>
              <a:gd name="T79" fmla="*/ 426046 h 1439863"/>
              <a:gd name="T80" fmla="*/ 481719 w 1930133"/>
              <a:gd name="T81" fmla="*/ 350640 h 1439863"/>
              <a:gd name="T82" fmla="*/ 568172 w 1930133"/>
              <a:gd name="T83" fmla="*/ 297855 h 1439863"/>
              <a:gd name="T84" fmla="*/ 643348 w 1930133"/>
              <a:gd name="T85" fmla="*/ 226219 h 1439863"/>
              <a:gd name="T86" fmla="*/ 759870 w 1930133"/>
              <a:gd name="T87" fmla="*/ 120650 h 1439863"/>
              <a:gd name="T88" fmla="*/ 853840 w 1930133"/>
              <a:gd name="T89" fmla="*/ 49014 h 1439863"/>
              <a:gd name="T90" fmla="*/ 895187 w 1930133"/>
              <a:gd name="T91" fmla="*/ 0 h 1439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lnTo>
                  <a:pt x="900825" y="3770"/>
                </a:ln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rgbClr val="DADA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MH_SubTitle_5">
            <a:extLst>
              <a:ext uri="{FF2B5EF4-FFF2-40B4-BE49-F238E27FC236}">
                <a16:creationId xmlns:a16="http://schemas.microsoft.com/office/drawing/2014/main" id="{E831CAD4-342D-4E7D-8681-D460207F16A8}"/>
              </a:ext>
            </a:extLst>
          </p:cNvPr>
          <p:cNvSpPr txBox="1">
            <a:spLocks noChangeArrowheads="1"/>
          </p:cNvSpPr>
          <p:nvPr>
            <p:custDataLst>
              <p:tags r:id="rId9"/>
            </p:custDataLst>
          </p:nvPr>
        </p:nvSpPr>
        <p:spPr bwMode="auto">
          <a:xfrm>
            <a:off x="7800975" y="2755900"/>
            <a:ext cx="191293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10000"/>
              </a:lnSpc>
            </a:pPr>
            <a:r>
              <a:rPr lang="zh-CN" altLang="en-US" sz="1600" dirty="0">
                <a:solidFill>
                  <a:srgbClr val="000000"/>
                </a:solidFill>
              </a:rPr>
              <a:t>银行收款</a:t>
            </a:r>
            <a:endParaRPr lang="zh-CN" altLang="en-US" sz="1600" dirty="0">
              <a:solidFill>
                <a:schemeClr val="accent2"/>
              </a:solidFill>
              <a:ea typeface="微软雅黑" panose="020B0503020204020204" pitchFamily="34" charset="-122"/>
            </a:endParaRPr>
          </a:p>
        </p:txBody>
      </p:sp>
      <p:sp>
        <p:nvSpPr>
          <p:cNvPr id="11" name="MH_Other_7">
            <a:extLst>
              <a:ext uri="{FF2B5EF4-FFF2-40B4-BE49-F238E27FC236}">
                <a16:creationId xmlns:a16="http://schemas.microsoft.com/office/drawing/2014/main" id="{8926DBC6-21FC-443F-AD9D-B195A273E4CD}"/>
              </a:ext>
            </a:extLst>
          </p:cNvPr>
          <p:cNvSpPr>
            <a:spLocks/>
          </p:cNvSpPr>
          <p:nvPr>
            <p:custDataLst>
              <p:tags r:id="rId10"/>
            </p:custDataLst>
          </p:nvPr>
        </p:nvSpPr>
        <p:spPr bwMode="auto">
          <a:xfrm>
            <a:off x="3687764" y="4019550"/>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MH_Other_8">
            <a:extLst>
              <a:ext uri="{FF2B5EF4-FFF2-40B4-BE49-F238E27FC236}">
                <a16:creationId xmlns:a16="http://schemas.microsoft.com/office/drawing/2014/main" id="{9247A608-AE05-46E3-B5AD-35B2EFE71588}"/>
              </a:ext>
            </a:extLst>
          </p:cNvPr>
          <p:cNvSpPr>
            <a:spLocks/>
          </p:cNvSpPr>
          <p:nvPr>
            <p:custDataLst>
              <p:tags r:id="rId11"/>
            </p:custDataLst>
          </p:nvPr>
        </p:nvSpPr>
        <p:spPr bwMode="auto">
          <a:xfrm>
            <a:off x="3729038" y="4230688"/>
            <a:ext cx="1930400" cy="1439862"/>
          </a:xfrm>
          <a:custGeom>
            <a:avLst/>
            <a:gdLst>
              <a:gd name="T0" fmla="*/ 1924272 w 1930133"/>
              <a:gd name="T1" fmla="*/ 671098 h 1439863"/>
              <a:gd name="T2" fmla="*/ 1788707 w 1930133"/>
              <a:gd name="T3" fmla="*/ 1432326 h 1439863"/>
              <a:gd name="T4" fmla="*/ 1442262 w 1930133"/>
              <a:gd name="T5" fmla="*/ 1432326 h 1439863"/>
              <a:gd name="T6" fmla="*/ 779500 w 1930133"/>
              <a:gd name="T7" fmla="*/ 1432326 h 1439863"/>
              <a:gd name="T8" fmla="*/ 0 w 1930133"/>
              <a:gd name="T9" fmla="*/ 1375799 h 1439863"/>
              <a:gd name="T10" fmla="*/ 90377 w 1930133"/>
              <a:gd name="T11" fmla="*/ 1398410 h 1439863"/>
              <a:gd name="T12" fmla="*/ 753140 w 1930133"/>
              <a:gd name="T13" fmla="*/ 1394642 h 1439863"/>
              <a:gd name="T14" fmla="*/ 1679501 w 1930133"/>
              <a:gd name="T15" fmla="*/ 1413484 h 1439863"/>
              <a:gd name="T16" fmla="*/ 1871552 w 1930133"/>
              <a:gd name="T17" fmla="*/ 1349420 h 1439863"/>
              <a:gd name="T18" fmla="*/ 1897912 w 1930133"/>
              <a:gd name="T19" fmla="*/ 1145923 h 1439863"/>
              <a:gd name="T20" fmla="*/ 1905443 w 1930133"/>
              <a:gd name="T21" fmla="*/ 727625 h 1439863"/>
              <a:gd name="T22" fmla="*/ 1084457 w 1930133"/>
              <a:gd name="T23" fmla="*/ 19050 h 1439863"/>
              <a:gd name="T24" fmla="*/ 1152297 w 1930133"/>
              <a:gd name="T25" fmla="*/ 71855 h 1439863"/>
              <a:gd name="T26" fmla="*/ 1246519 w 1930133"/>
              <a:gd name="T27" fmla="*/ 169922 h 1439863"/>
              <a:gd name="T28" fmla="*/ 1374661 w 1930133"/>
              <a:gd name="T29" fmla="*/ 294392 h 1439863"/>
              <a:gd name="T30" fmla="*/ 1442501 w 1930133"/>
              <a:gd name="T31" fmla="*/ 347197 h 1439863"/>
              <a:gd name="T32" fmla="*/ 1514110 w 1930133"/>
              <a:gd name="T33" fmla="*/ 430177 h 1439863"/>
              <a:gd name="T34" fmla="*/ 1597025 w 1930133"/>
              <a:gd name="T35" fmla="*/ 516928 h 1439863"/>
              <a:gd name="T36" fmla="*/ 1570643 w 1930133"/>
              <a:gd name="T37" fmla="*/ 520700 h 1439863"/>
              <a:gd name="T38" fmla="*/ 1502803 w 1930133"/>
              <a:gd name="T39" fmla="*/ 441492 h 1439863"/>
              <a:gd name="T40" fmla="*/ 1431194 w 1930133"/>
              <a:gd name="T41" fmla="*/ 358513 h 1439863"/>
              <a:gd name="T42" fmla="*/ 1363354 w 1930133"/>
              <a:gd name="T43" fmla="*/ 305707 h 1439863"/>
              <a:gd name="T44" fmla="*/ 1235212 w 1930133"/>
              <a:gd name="T45" fmla="*/ 177466 h 1439863"/>
              <a:gd name="T46" fmla="*/ 1144759 w 1930133"/>
              <a:gd name="T47" fmla="*/ 86943 h 1439863"/>
              <a:gd name="T48" fmla="*/ 1073150 w 1930133"/>
              <a:gd name="T49" fmla="*/ 26594 h 1439863"/>
              <a:gd name="T50" fmla="*/ 900825 w 1930133"/>
              <a:gd name="T51" fmla="*/ 3770 h 1439863"/>
              <a:gd name="T52" fmla="*/ 906463 w 1930133"/>
              <a:gd name="T53" fmla="*/ 7541 h 1439863"/>
              <a:gd name="T54" fmla="*/ 895187 w 1930133"/>
              <a:gd name="T55" fmla="*/ 0 h 1439863"/>
              <a:gd name="T56" fmla="*/ 898946 w 1930133"/>
              <a:gd name="T57" fmla="*/ 3770 h 1439863"/>
              <a:gd name="T58" fmla="*/ 876393 w 1930133"/>
              <a:gd name="T59" fmla="*/ 37703 h 1439863"/>
              <a:gd name="T60" fmla="*/ 812493 w 1930133"/>
              <a:gd name="T61" fmla="*/ 109339 h 1439863"/>
              <a:gd name="T62" fmla="*/ 741076 w 1930133"/>
              <a:gd name="T63" fmla="*/ 154583 h 1439863"/>
              <a:gd name="T64" fmla="*/ 643348 w 1930133"/>
              <a:gd name="T65" fmla="*/ 252611 h 1439863"/>
              <a:gd name="T66" fmla="*/ 553137 w 1930133"/>
              <a:gd name="T67" fmla="*/ 324247 h 1439863"/>
              <a:gd name="T68" fmla="*/ 444132 w 1930133"/>
              <a:gd name="T69" fmla="*/ 410965 h 1439863"/>
              <a:gd name="T70" fmla="*/ 410302 w 1930133"/>
              <a:gd name="T71" fmla="*/ 459979 h 1439863"/>
              <a:gd name="T72" fmla="*/ 327609 w 1930133"/>
              <a:gd name="T73" fmla="*/ 512763 h 1439863"/>
              <a:gd name="T74" fmla="*/ 327609 w 1930133"/>
              <a:gd name="T75" fmla="*/ 508993 h 1439863"/>
              <a:gd name="T76" fmla="*/ 353920 w 1930133"/>
              <a:gd name="T77" fmla="*/ 493912 h 1439863"/>
              <a:gd name="T78" fmla="*/ 414061 w 1930133"/>
              <a:gd name="T79" fmla="*/ 426046 h 1439863"/>
              <a:gd name="T80" fmla="*/ 481719 w 1930133"/>
              <a:gd name="T81" fmla="*/ 350640 h 1439863"/>
              <a:gd name="T82" fmla="*/ 568172 w 1930133"/>
              <a:gd name="T83" fmla="*/ 297855 h 1439863"/>
              <a:gd name="T84" fmla="*/ 643348 w 1930133"/>
              <a:gd name="T85" fmla="*/ 226219 h 1439863"/>
              <a:gd name="T86" fmla="*/ 759870 w 1930133"/>
              <a:gd name="T87" fmla="*/ 120650 h 1439863"/>
              <a:gd name="T88" fmla="*/ 853840 w 1930133"/>
              <a:gd name="T89" fmla="*/ 49014 h 1439863"/>
              <a:gd name="T90" fmla="*/ 895187 w 1930133"/>
              <a:gd name="T91" fmla="*/ 0 h 1439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lnTo>
                  <a:pt x="900825" y="3770"/>
                </a:ln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rgbClr val="DADA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MH_SubTitle_2">
            <a:extLst>
              <a:ext uri="{FF2B5EF4-FFF2-40B4-BE49-F238E27FC236}">
                <a16:creationId xmlns:a16="http://schemas.microsoft.com/office/drawing/2014/main" id="{64D34C36-C1CF-4E6A-A157-FC315525EB54}"/>
              </a:ext>
            </a:extLst>
          </p:cNvPr>
          <p:cNvSpPr txBox="1">
            <a:spLocks noChangeArrowheads="1"/>
          </p:cNvSpPr>
          <p:nvPr>
            <p:custDataLst>
              <p:tags r:id="rId12"/>
            </p:custDataLst>
          </p:nvPr>
        </p:nvSpPr>
        <p:spPr bwMode="auto">
          <a:xfrm>
            <a:off x="3703639" y="4765676"/>
            <a:ext cx="191452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10000"/>
              </a:lnSpc>
            </a:pPr>
            <a:r>
              <a:rPr lang="zh-CN" altLang="en-US" sz="1600" dirty="0">
                <a:solidFill>
                  <a:srgbClr val="000000"/>
                </a:solidFill>
              </a:rPr>
              <a:t>银行付款</a:t>
            </a:r>
            <a:endParaRPr lang="zh-CN" altLang="en-US" sz="1600" dirty="0">
              <a:solidFill>
                <a:schemeClr val="accent2"/>
              </a:solidFill>
              <a:ea typeface="微软雅黑" panose="020B0503020204020204" pitchFamily="34" charset="-122"/>
            </a:endParaRPr>
          </a:p>
        </p:txBody>
      </p:sp>
      <p:sp>
        <p:nvSpPr>
          <p:cNvPr id="14" name="MH_Other_9">
            <a:extLst>
              <a:ext uri="{FF2B5EF4-FFF2-40B4-BE49-F238E27FC236}">
                <a16:creationId xmlns:a16="http://schemas.microsoft.com/office/drawing/2014/main" id="{8795EDC6-5FC4-482D-89EF-500B92DB7AE1}"/>
              </a:ext>
            </a:extLst>
          </p:cNvPr>
          <p:cNvSpPr>
            <a:spLocks/>
          </p:cNvSpPr>
          <p:nvPr>
            <p:custDataLst>
              <p:tags r:id="rId13"/>
            </p:custDataLst>
          </p:nvPr>
        </p:nvSpPr>
        <p:spPr bwMode="auto">
          <a:xfrm>
            <a:off x="6361114" y="4019550"/>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MH_Other_10">
            <a:extLst>
              <a:ext uri="{FF2B5EF4-FFF2-40B4-BE49-F238E27FC236}">
                <a16:creationId xmlns:a16="http://schemas.microsoft.com/office/drawing/2014/main" id="{B63EA2A9-E523-469B-A82C-DF535760FBDF}"/>
              </a:ext>
            </a:extLst>
          </p:cNvPr>
          <p:cNvSpPr>
            <a:spLocks/>
          </p:cNvSpPr>
          <p:nvPr>
            <p:custDataLst>
              <p:tags r:id="rId14"/>
            </p:custDataLst>
          </p:nvPr>
        </p:nvSpPr>
        <p:spPr bwMode="auto">
          <a:xfrm>
            <a:off x="6402388" y="4230688"/>
            <a:ext cx="1930400" cy="1439862"/>
          </a:xfrm>
          <a:custGeom>
            <a:avLst/>
            <a:gdLst>
              <a:gd name="T0" fmla="*/ 1924272 w 1930133"/>
              <a:gd name="T1" fmla="*/ 671098 h 1439863"/>
              <a:gd name="T2" fmla="*/ 1788707 w 1930133"/>
              <a:gd name="T3" fmla="*/ 1432326 h 1439863"/>
              <a:gd name="T4" fmla="*/ 1442262 w 1930133"/>
              <a:gd name="T5" fmla="*/ 1432326 h 1439863"/>
              <a:gd name="T6" fmla="*/ 779500 w 1930133"/>
              <a:gd name="T7" fmla="*/ 1432326 h 1439863"/>
              <a:gd name="T8" fmla="*/ 0 w 1930133"/>
              <a:gd name="T9" fmla="*/ 1375799 h 1439863"/>
              <a:gd name="T10" fmla="*/ 90377 w 1930133"/>
              <a:gd name="T11" fmla="*/ 1398410 h 1439863"/>
              <a:gd name="T12" fmla="*/ 753140 w 1930133"/>
              <a:gd name="T13" fmla="*/ 1394642 h 1439863"/>
              <a:gd name="T14" fmla="*/ 1679501 w 1930133"/>
              <a:gd name="T15" fmla="*/ 1413484 h 1439863"/>
              <a:gd name="T16" fmla="*/ 1871552 w 1930133"/>
              <a:gd name="T17" fmla="*/ 1349420 h 1439863"/>
              <a:gd name="T18" fmla="*/ 1897912 w 1930133"/>
              <a:gd name="T19" fmla="*/ 1145923 h 1439863"/>
              <a:gd name="T20" fmla="*/ 1905443 w 1930133"/>
              <a:gd name="T21" fmla="*/ 727625 h 1439863"/>
              <a:gd name="T22" fmla="*/ 1084457 w 1930133"/>
              <a:gd name="T23" fmla="*/ 19050 h 1439863"/>
              <a:gd name="T24" fmla="*/ 1152297 w 1930133"/>
              <a:gd name="T25" fmla="*/ 71855 h 1439863"/>
              <a:gd name="T26" fmla="*/ 1246519 w 1930133"/>
              <a:gd name="T27" fmla="*/ 169922 h 1439863"/>
              <a:gd name="T28" fmla="*/ 1374661 w 1930133"/>
              <a:gd name="T29" fmla="*/ 294392 h 1439863"/>
              <a:gd name="T30" fmla="*/ 1442501 w 1930133"/>
              <a:gd name="T31" fmla="*/ 347197 h 1439863"/>
              <a:gd name="T32" fmla="*/ 1514110 w 1930133"/>
              <a:gd name="T33" fmla="*/ 430177 h 1439863"/>
              <a:gd name="T34" fmla="*/ 1597025 w 1930133"/>
              <a:gd name="T35" fmla="*/ 516928 h 1439863"/>
              <a:gd name="T36" fmla="*/ 1570643 w 1930133"/>
              <a:gd name="T37" fmla="*/ 520700 h 1439863"/>
              <a:gd name="T38" fmla="*/ 1502803 w 1930133"/>
              <a:gd name="T39" fmla="*/ 441492 h 1439863"/>
              <a:gd name="T40" fmla="*/ 1431194 w 1930133"/>
              <a:gd name="T41" fmla="*/ 358513 h 1439863"/>
              <a:gd name="T42" fmla="*/ 1363354 w 1930133"/>
              <a:gd name="T43" fmla="*/ 305707 h 1439863"/>
              <a:gd name="T44" fmla="*/ 1235212 w 1930133"/>
              <a:gd name="T45" fmla="*/ 177466 h 1439863"/>
              <a:gd name="T46" fmla="*/ 1144759 w 1930133"/>
              <a:gd name="T47" fmla="*/ 86943 h 1439863"/>
              <a:gd name="T48" fmla="*/ 1073150 w 1930133"/>
              <a:gd name="T49" fmla="*/ 26594 h 1439863"/>
              <a:gd name="T50" fmla="*/ 900825 w 1930133"/>
              <a:gd name="T51" fmla="*/ 3770 h 1439863"/>
              <a:gd name="T52" fmla="*/ 906463 w 1930133"/>
              <a:gd name="T53" fmla="*/ 7541 h 1439863"/>
              <a:gd name="T54" fmla="*/ 895187 w 1930133"/>
              <a:gd name="T55" fmla="*/ 0 h 1439863"/>
              <a:gd name="T56" fmla="*/ 898946 w 1930133"/>
              <a:gd name="T57" fmla="*/ 3770 h 1439863"/>
              <a:gd name="T58" fmla="*/ 876393 w 1930133"/>
              <a:gd name="T59" fmla="*/ 37703 h 1439863"/>
              <a:gd name="T60" fmla="*/ 812493 w 1930133"/>
              <a:gd name="T61" fmla="*/ 109339 h 1439863"/>
              <a:gd name="T62" fmla="*/ 741076 w 1930133"/>
              <a:gd name="T63" fmla="*/ 154583 h 1439863"/>
              <a:gd name="T64" fmla="*/ 643348 w 1930133"/>
              <a:gd name="T65" fmla="*/ 252611 h 1439863"/>
              <a:gd name="T66" fmla="*/ 553137 w 1930133"/>
              <a:gd name="T67" fmla="*/ 324247 h 1439863"/>
              <a:gd name="T68" fmla="*/ 444132 w 1930133"/>
              <a:gd name="T69" fmla="*/ 410965 h 1439863"/>
              <a:gd name="T70" fmla="*/ 410302 w 1930133"/>
              <a:gd name="T71" fmla="*/ 459979 h 1439863"/>
              <a:gd name="T72" fmla="*/ 327609 w 1930133"/>
              <a:gd name="T73" fmla="*/ 512763 h 1439863"/>
              <a:gd name="T74" fmla="*/ 327609 w 1930133"/>
              <a:gd name="T75" fmla="*/ 508993 h 1439863"/>
              <a:gd name="T76" fmla="*/ 353920 w 1930133"/>
              <a:gd name="T77" fmla="*/ 493912 h 1439863"/>
              <a:gd name="T78" fmla="*/ 414061 w 1930133"/>
              <a:gd name="T79" fmla="*/ 426046 h 1439863"/>
              <a:gd name="T80" fmla="*/ 481719 w 1930133"/>
              <a:gd name="T81" fmla="*/ 350640 h 1439863"/>
              <a:gd name="T82" fmla="*/ 568172 w 1930133"/>
              <a:gd name="T83" fmla="*/ 297855 h 1439863"/>
              <a:gd name="T84" fmla="*/ 643348 w 1930133"/>
              <a:gd name="T85" fmla="*/ 226219 h 1439863"/>
              <a:gd name="T86" fmla="*/ 759870 w 1930133"/>
              <a:gd name="T87" fmla="*/ 120650 h 1439863"/>
              <a:gd name="T88" fmla="*/ 853840 w 1930133"/>
              <a:gd name="T89" fmla="*/ 49014 h 1439863"/>
              <a:gd name="T90" fmla="*/ 895187 w 1930133"/>
              <a:gd name="T91" fmla="*/ 0 h 1439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lnTo>
                  <a:pt x="900825" y="3770"/>
                </a:ln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rgbClr val="DADA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MH_SubTitle_4">
            <a:extLst>
              <a:ext uri="{FF2B5EF4-FFF2-40B4-BE49-F238E27FC236}">
                <a16:creationId xmlns:a16="http://schemas.microsoft.com/office/drawing/2014/main" id="{8DDB6A55-1FEC-4990-AE33-E0FA07BD3DB8}"/>
              </a:ext>
            </a:extLst>
          </p:cNvPr>
          <p:cNvSpPr txBox="1">
            <a:spLocks noChangeArrowheads="1"/>
          </p:cNvSpPr>
          <p:nvPr>
            <p:custDataLst>
              <p:tags r:id="rId15"/>
            </p:custDataLst>
          </p:nvPr>
        </p:nvSpPr>
        <p:spPr bwMode="auto">
          <a:xfrm>
            <a:off x="6378575" y="4765676"/>
            <a:ext cx="1912938"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zh-CN" altLang="en-US" sz="1600" dirty="0">
                <a:solidFill>
                  <a:schemeClr val="tx2"/>
                </a:solidFill>
                <a:ea typeface="微软雅黑" panose="020B0503020204020204" pitchFamily="34" charset="-122"/>
              </a:rPr>
              <a:t>网上支付</a:t>
            </a:r>
          </a:p>
        </p:txBody>
      </p:sp>
      <p:sp>
        <p:nvSpPr>
          <p:cNvPr id="17" name="标题 1">
            <a:extLst>
              <a:ext uri="{FF2B5EF4-FFF2-40B4-BE49-F238E27FC236}">
                <a16:creationId xmlns:a16="http://schemas.microsoft.com/office/drawing/2014/main" id="{9F915F35-1A97-41CA-9E7D-405238A51F7C}"/>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针对出纳流程的输理</a:t>
            </a:r>
          </a:p>
        </p:txBody>
      </p:sp>
      <p:cxnSp>
        <p:nvCxnSpPr>
          <p:cNvPr id="18" name="直接连接符 17">
            <a:extLst>
              <a:ext uri="{FF2B5EF4-FFF2-40B4-BE49-F238E27FC236}">
                <a16:creationId xmlns:a16="http://schemas.microsoft.com/office/drawing/2014/main" id="{C9BA9760-C98E-4244-87FA-3258CEE95FE9}"/>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AD3E1C31-2ACC-4293-A1C2-761CCF91D592}"/>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6472603"/>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P spid="13"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 name="MH_Other_1">
            <a:extLst>
              <a:ext uri="{FF2B5EF4-FFF2-40B4-BE49-F238E27FC236}">
                <a16:creationId xmlns:a16="http://schemas.microsoft.com/office/drawing/2014/main" id="{EE8592D2-BECF-4EF9-A119-7A79320A2C9C}"/>
              </a:ext>
            </a:extLst>
          </p:cNvPr>
          <p:cNvCxnSpPr/>
          <p:nvPr>
            <p:custDataLst>
              <p:tags r:id="rId1"/>
            </p:custDataLst>
          </p:nvPr>
        </p:nvCxnSpPr>
        <p:spPr>
          <a:xfrm>
            <a:off x="2830648"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3" name="MH_Other_2">
            <a:extLst>
              <a:ext uri="{FF2B5EF4-FFF2-40B4-BE49-F238E27FC236}">
                <a16:creationId xmlns:a16="http://schemas.microsoft.com/office/drawing/2014/main" id="{B6D3EAC1-86D5-4652-B0BA-E0DE7070DFB0}"/>
              </a:ext>
            </a:extLst>
          </p:cNvPr>
          <p:cNvCxnSpPr/>
          <p:nvPr>
            <p:custDataLst>
              <p:tags r:id="rId2"/>
            </p:custDataLst>
          </p:nvPr>
        </p:nvCxnSpPr>
        <p:spPr>
          <a:xfrm>
            <a:off x="4457035"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4" name="MH_Other_3">
            <a:extLst>
              <a:ext uri="{FF2B5EF4-FFF2-40B4-BE49-F238E27FC236}">
                <a16:creationId xmlns:a16="http://schemas.microsoft.com/office/drawing/2014/main" id="{54EE2960-99B4-4101-BFD5-67ACADD29BAD}"/>
              </a:ext>
            </a:extLst>
          </p:cNvPr>
          <p:cNvCxnSpPr/>
          <p:nvPr>
            <p:custDataLst>
              <p:tags r:id="rId3"/>
            </p:custDataLst>
          </p:nvPr>
        </p:nvCxnSpPr>
        <p:spPr>
          <a:xfrm>
            <a:off x="6083422"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5" name="MH_Other_4">
            <a:extLst>
              <a:ext uri="{FF2B5EF4-FFF2-40B4-BE49-F238E27FC236}">
                <a16:creationId xmlns:a16="http://schemas.microsoft.com/office/drawing/2014/main" id="{5BBD1B6C-21CA-4462-BC93-10F1EE908D2E}"/>
              </a:ext>
            </a:extLst>
          </p:cNvPr>
          <p:cNvCxnSpPr/>
          <p:nvPr>
            <p:custDataLst>
              <p:tags r:id="rId4"/>
            </p:custDataLst>
          </p:nvPr>
        </p:nvCxnSpPr>
        <p:spPr>
          <a:xfrm>
            <a:off x="7709809"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6" name="MH_Other_5">
            <a:extLst>
              <a:ext uri="{FF2B5EF4-FFF2-40B4-BE49-F238E27FC236}">
                <a16:creationId xmlns:a16="http://schemas.microsoft.com/office/drawing/2014/main" id="{08CDD3DA-EBF3-4264-8EBD-078338055025}"/>
              </a:ext>
            </a:extLst>
          </p:cNvPr>
          <p:cNvCxnSpPr/>
          <p:nvPr>
            <p:custDataLst>
              <p:tags r:id="rId5"/>
            </p:custDataLst>
          </p:nvPr>
        </p:nvCxnSpPr>
        <p:spPr>
          <a:xfrm>
            <a:off x="9336196" y="1822424"/>
            <a:ext cx="0" cy="74348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sp>
        <p:nvSpPr>
          <p:cNvPr id="7" name="MH_SubTitle_1">
            <a:extLst>
              <a:ext uri="{FF2B5EF4-FFF2-40B4-BE49-F238E27FC236}">
                <a16:creationId xmlns:a16="http://schemas.microsoft.com/office/drawing/2014/main" id="{7F2073CE-743A-4A89-ABEA-429FAAE25F99}"/>
              </a:ext>
            </a:extLst>
          </p:cNvPr>
          <p:cNvSpPr/>
          <p:nvPr>
            <p:custDataLst>
              <p:tags r:id="rId6"/>
            </p:custDataLst>
          </p:nvPr>
        </p:nvSpPr>
        <p:spPr>
          <a:xfrm>
            <a:off x="2278100"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p>
        </p:txBody>
      </p:sp>
      <p:sp>
        <p:nvSpPr>
          <p:cNvPr id="8" name="MH_Text_1">
            <a:extLst>
              <a:ext uri="{FF2B5EF4-FFF2-40B4-BE49-F238E27FC236}">
                <a16:creationId xmlns:a16="http://schemas.microsoft.com/office/drawing/2014/main" id="{0D812426-E8DA-48F5-93E9-95E9B8FFBA05}"/>
              </a:ext>
            </a:extLst>
          </p:cNvPr>
          <p:cNvSpPr/>
          <p:nvPr>
            <p:custDataLst>
              <p:tags r:id="rId7"/>
            </p:custDataLst>
          </p:nvPr>
        </p:nvSpPr>
        <p:spPr>
          <a:xfrm>
            <a:off x="2266376"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000" dirty="0">
                <a:solidFill>
                  <a:srgbClr val="4D4D4D"/>
                </a:solidFill>
              </a:rPr>
              <a:t>75%</a:t>
            </a:r>
            <a:endParaRPr lang="zh-CN" altLang="en-US" sz="2000" dirty="0">
              <a:solidFill>
                <a:srgbClr val="4D4D4D"/>
              </a:solidFill>
            </a:endParaRPr>
          </a:p>
        </p:txBody>
      </p:sp>
      <p:sp>
        <p:nvSpPr>
          <p:cNvPr id="9" name="MH_Other_6">
            <a:extLst>
              <a:ext uri="{FF2B5EF4-FFF2-40B4-BE49-F238E27FC236}">
                <a16:creationId xmlns:a16="http://schemas.microsoft.com/office/drawing/2014/main" id="{DBFB8E6C-8A4C-424E-880D-FC4E4729F655}"/>
              </a:ext>
            </a:extLst>
          </p:cNvPr>
          <p:cNvSpPr/>
          <p:nvPr>
            <p:custDataLst>
              <p:tags r:id="rId8"/>
            </p:custDataLst>
          </p:nvPr>
        </p:nvSpPr>
        <p:spPr>
          <a:xfrm>
            <a:off x="2409927"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0" name="MH_Other_7">
            <a:extLst>
              <a:ext uri="{FF2B5EF4-FFF2-40B4-BE49-F238E27FC236}">
                <a16:creationId xmlns:a16="http://schemas.microsoft.com/office/drawing/2014/main" id="{E8603B6A-491B-44DC-B6B3-E5CBBC4F9E5E}"/>
              </a:ext>
            </a:extLst>
          </p:cNvPr>
          <p:cNvSpPr/>
          <p:nvPr>
            <p:custDataLst>
              <p:tags r:id="rId9"/>
            </p:custDataLst>
          </p:nvPr>
        </p:nvSpPr>
        <p:spPr>
          <a:xfrm>
            <a:off x="2409926" y="2709464"/>
            <a:ext cx="836967" cy="836967"/>
          </a:xfrm>
          <a:prstGeom prst="blockArc">
            <a:avLst>
              <a:gd name="adj1" fmla="val 5189459"/>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1" name="MH_Other_8">
            <a:extLst>
              <a:ext uri="{FF2B5EF4-FFF2-40B4-BE49-F238E27FC236}">
                <a16:creationId xmlns:a16="http://schemas.microsoft.com/office/drawing/2014/main" id="{6A624E2C-10C3-4D48-97D1-183CC8ACE529}"/>
              </a:ext>
            </a:extLst>
          </p:cNvPr>
          <p:cNvSpPr/>
          <p:nvPr>
            <p:custDataLst>
              <p:tags r:id="rId10"/>
            </p:custDataLst>
          </p:nvPr>
        </p:nvSpPr>
        <p:spPr>
          <a:xfrm>
            <a:off x="2792151"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2" name="MH_SubTitle_2">
            <a:extLst>
              <a:ext uri="{FF2B5EF4-FFF2-40B4-BE49-F238E27FC236}">
                <a16:creationId xmlns:a16="http://schemas.microsoft.com/office/drawing/2014/main" id="{78913FD4-EBF1-4F8F-97C1-591EF400CEE7}"/>
              </a:ext>
            </a:extLst>
          </p:cNvPr>
          <p:cNvSpPr/>
          <p:nvPr>
            <p:custDataLst>
              <p:tags r:id="rId11"/>
            </p:custDataLst>
          </p:nvPr>
        </p:nvSpPr>
        <p:spPr>
          <a:xfrm>
            <a:off x="3904488"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p>
        </p:txBody>
      </p:sp>
      <p:sp>
        <p:nvSpPr>
          <p:cNvPr id="13" name="MH_Text_2">
            <a:extLst>
              <a:ext uri="{FF2B5EF4-FFF2-40B4-BE49-F238E27FC236}">
                <a16:creationId xmlns:a16="http://schemas.microsoft.com/office/drawing/2014/main" id="{6241C453-0B04-43E7-A9BF-D821380D065D}"/>
              </a:ext>
            </a:extLst>
          </p:cNvPr>
          <p:cNvSpPr/>
          <p:nvPr>
            <p:custDataLst>
              <p:tags r:id="rId12"/>
            </p:custDataLst>
          </p:nvPr>
        </p:nvSpPr>
        <p:spPr>
          <a:xfrm>
            <a:off x="3892763"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85%</a:t>
            </a:r>
            <a:endParaRPr lang="zh-CN" altLang="en-US" sz="2000" dirty="0">
              <a:solidFill>
                <a:srgbClr val="4D4D4D"/>
              </a:solidFill>
            </a:endParaRPr>
          </a:p>
        </p:txBody>
      </p:sp>
      <p:sp>
        <p:nvSpPr>
          <p:cNvPr id="14" name="MH_Other_9">
            <a:extLst>
              <a:ext uri="{FF2B5EF4-FFF2-40B4-BE49-F238E27FC236}">
                <a16:creationId xmlns:a16="http://schemas.microsoft.com/office/drawing/2014/main" id="{63DA02F8-DFEB-4998-9601-C6513928FF56}"/>
              </a:ext>
            </a:extLst>
          </p:cNvPr>
          <p:cNvSpPr/>
          <p:nvPr>
            <p:custDataLst>
              <p:tags r:id="rId13"/>
            </p:custDataLst>
          </p:nvPr>
        </p:nvSpPr>
        <p:spPr>
          <a:xfrm>
            <a:off x="4036314"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5" name="MH_Other_10">
            <a:extLst>
              <a:ext uri="{FF2B5EF4-FFF2-40B4-BE49-F238E27FC236}">
                <a16:creationId xmlns:a16="http://schemas.microsoft.com/office/drawing/2014/main" id="{C456118F-223F-4B33-A29E-1D26E5B8755E}"/>
              </a:ext>
            </a:extLst>
          </p:cNvPr>
          <p:cNvSpPr/>
          <p:nvPr>
            <p:custDataLst>
              <p:tags r:id="rId14"/>
            </p:custDataLst>
          </p:nvPr>
        </p:nvSpPr>
        <p:spPr>
          <a:xfrm>
            <a:off x="4036314" y="2709464"/>
            <a:ext cx="836967" cy="836967"/>
          </a:xfrm>
          <a:prstGeom prst="blockArc">
            <a:avLst>
              <a:gd name="adj1" fmla="val 2842692"/>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16" name="MH_Other_11">
            <a:extLst>
              <a:ext uri="{FF2B5EF4-FFF2-40B4-BE49-F238E27FC236}">
                <a16:creationId xmlns:a16="http://schemas.microsoft.com/office/drawing/2014/main" id="{985E2CD4-7861-4E5E-96A2-C9C8186DC81D}"/>
              </a:ext>
            </a:extLst>
          </p:cNvPr>
          <p:cNvSpPr/>
          <p:nvPr>
            <p:custDataLst>
              <p:tags r:id="rId15"/>
            </p:custDataLst>
          </p:nvPr>
        </p:nvSpPr>
        <p:spPr>
          <a:xfrm>
            <a:off x="4418538"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17" name="MH_SubTitle_3">
            <a:extLst>
              <a:ext uri="{FF2B5EF4-FFF2-40B4-BE49-F238E27FC236}">
                <a16:creationId xmlns:a16="http://schemas.microsoft.com/office/drawing/2014/main" id="{4D8247A1-FA00-4D5C-BB10-C3F3756AEFB8}"/>
              </a:ext>
            </a:extLst>
          </p:cNvPr>
          <p:cNvSpPr/>
          <p:nvPr>
            <p:custDataLst>
              <p:tags r:id="rId16"/>
            </p:custDataLst>
          </p:nvPr>
        </p:nvSpPr>
        <p:spPr>
          <a:xfrm>
            <a:off x="5530875"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p>
        </p:txBody>
      </p:sp>
      <p:sp>
        <p:nvSpPr>
          <p:cNvPr id="18" name="MH_Text_3">
            <a:extLst>
              <a:ext uri="{FF2B5EF4-FFF2-40B4-BE49-F238E27FC236}">
                <a16:creationId xmlns:a16="http://schemas.microsoft.com/office/drawing/2014/main" id="{33713793-CCDE-4893-B4C1-C306E1BA1075}"/>
              </a:ext>
            </a:extLst>
          </p:cNvPr>
          <p:cNvSpPr/>
          <p:nvPr>
            <p:custDataLst>
              <p:tags r:id="rId17"/>
            </p:custDataLst>
          </p:nvPr>
        </p:nvSpPr>
        <p:spPr>
          <a:xfrm>
            <a:off x="5519150"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65%</a:t>
            </a:r>
            <a:endParaRPr lang="zh-CN" altLang="en-US" sz="2000" dirty="0">
              <a:solidFill>
                <a:srgbClr val="4D4D4D"/>
              </a:solidFill>
            </a:endParaRPr>
          </a:p>
        </p:txBody>
      </p:sp>
      <p:sp>
        <p:nvSpPr>
          <p:cNvPr id="19" name="MH_Other_12">
            <a:extLst>
              <a:ext uri="{FF2B5EF4-FFF2-40B4-BE49-F238E27FC236}">
                <a16:creationId xmlns:a16="http://schemas.microsoft.com/office/drawing/2014/main" id="{4959B35D-8099-48CF-B908-5DA02B8B1E6E}"/>
              </a:ext>
            </a:extLst>
          </p:cNvPr>
          <p:cNvSpPr/>
          <p:nvPr>
            <p:custDataLst>
              <p:tags r:id="rId18"/>
            </p:custDataLst>
          </p:nvPr>
        </p:nvSpPr>
        <p:spPr>
          <a:xfrm>
            <a:off x="5662702"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0" name="MH_Other_13">
            <a:extLst>
              <a:ext uri="{FF2B5EF4-FFF2-40B4-BE49-F238E27FC236}">
                <a16:creationId xmlns:a16="http://schemas.microsoft.com/office/drawing/2014/main" id="{2D0C4F1E-8B1C-4CB6-8008-769052B31B84}"/>
              </a:ext>
            </a:extLst>
          </p:cNvPr>
          <p:cNvSpPr/>
          <p:nvPr>
            <p:custDataLst>
              <p:tags r:id="rId19"/>
            </p:custDataLst>
          </p:nvPr>
        </p:nvSpPr>
        <p:spPr>
          <a:xfrm>
            <a:off x="5662701" y="2709464"/>
            <a:ext cx="836967" cy="836967"/>
          </a:xfrm>
          <a:prstGeom prst="blockArc">
            <a:avLst>
              <a:gd name="adj1" fmla="val 7437196"/>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1" name="MH_Other_14">
            <a:extLst>
              <a:ext uri="{FF2B5EF4-FFF2-40B4-BE49-F238E27FC236}">
                <a16:creationId xmlns:a16="http://schemas.microsoft.com/office/drawing/2014/main" id="{977553EF-AE61-4497-9134-7FBFA7525570}"/>
              </a:ext>
            </a:extLst>
          </p:cNvPr>
          <p:cNvSpPr/>
          <p:nvPr>
            <p:custDataLst>
              <p:tags r:id="rId20"/>
            </p:custDataLst>
          </p:nvPr>
        </p:nvSpPr>
        <p:spPr>
          <a:xfrm>
            <a:off x="6044925"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2" name="MH_SubTitle_4">
            <a:extLst>
              <a:ext uri="{FF2B5EF4-FFF2-40B4-BE49-F238E27FC236}">
                <a16:creationId xmlns:a16="http://schemas.microsoft.com/office/drawing/2014/main" id="{D326782C-E3FE-4775-A88B-19E5879AE8D6}"/>
              </a:ext>
            </a:extLst>
          </p:cNvPr>
          <p:cNvSpPr/>
          <p:nvPr>
            <p:custDataLst>
              <p:tags r:id="rId21"/>
            </p:custDataLst>
          </p:nvPr>
        </p:nvSpPr>
        <p:spPr>
          <a:xfrm>
            <a:off x="7157262"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p>
        </p:txBody>
      </p:sp>
      <p:sp>
        <p:nvSpPr>
          <p:cNvPr id="23" name="MH_Text_4">
            <a:extLst>
              <a:ext uri="{FF2B5EF4-FFF2-40B4-BE49-F238E27FC236}">
                <a16:creationId xmlns:a16="http://schemas.microsoft.com/office/drawing/2014/main" id="{E3EA5944-F3D9-4AEE-85B5-F89A98A8F707}"/>
              </a:ext>
            </a:extLst>
          </p:cNvPr>
          <p:cNvSpPr/>
          <p:nvPr>
            <p:custDataLst>
              <p:tags r:id="rId22"/>
            </p:custDataLst>
          </p:nvPr>
        </p:nvSpPr>
        <p:spPr>
          <a:xfrm>
            <a:off x="7145538"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txBody>
          <a:bodyPr wrap="square" rtlCol="0" anchor="ctr">
            <a:normAutofit/>
          </a:bodyPr>
          <a:lstStyle/>
          <a:p>
            <a:pPr lvl="0" algn="ctr"/>
            <a:r>
              <a:rPr lang="en-US" altLang="zh-CN" sz="2000" dirty="0">
                <a:solidFill>
                  <a:srgbClr val="4D4D4D"/>
                </a:solidFill>
              </a:rPr>
              <a:t>50%</a:t>
            </a:r>
            <a:endParaRPr lang="zh-CN" altLang="en-US" sz="2000" dirty="0">
              <a:solidFill>
                <a:srgbClr val="4D4D4D"/>
              </a:solidFill>
            </a:endParaRPr>
          </a:p>
        </p:txBody>
      </p:sp>
      <p:sp>
        <p:nvSpPr>
          <p:cNvPr id="24" name="MH_Other_15">
            <a:extLst>
              <a:ext uri="{FF2B5EF4-FFF2-40B4-BE49-F238E27FC236}">
                <a16:creationId xmlns:a16="http://schemas.microsoft.com/office/drawing/2014/main" id="{CFF9F74D-6FFC-4D17-A774-4B691451BD5F}"/>
              </a:ext>
            </a:extLst>
          </p:cNvPr>
          <p:cNvSpPr/>
          <p:nvPr>
            <p:custDataLst>
              <p:tags r:id="rId23"/>
            </p:custDataLst>
          </p:nvPr>
        </p:nvSpPr>
        <p:spPr>
          <a:xfrm>
            <a:off x="7289089"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5" name="MH_Other_16">
            <a:extLst>
              <a:ext uri="{FF2B5EF4-FFF2-40B4-BE49-F238E27FC236}">
                <a16:creationId xmlns:a16="http://schemas.microsoft.com/office/drawing/2014/main" id="{71C38E38-34E2-4140-AF38-B0DEEE463F1C}"/>
              </a:ext>
            </a:extLst>
          </p:cNvPr>
          <p:cNvSpPr/>
          <p:nvPr>
            <p:custDataLst>
              <p:tags r:id="rId24"/>
            </p:custDataLst>
          </p:nvPr>
        </p:nvSpPr>
        <p:spPr>
          <a:xfrm>
            <a:off x="7289088" y="2709464"/>
            <a:ext cx="836967" cy="836967"/>
          </a:xfrm>
          <a:prstGeom prst="blockArc">
            <a:avLst>
              <a:gd name="adj1" fmla="val 10968157"/>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26" name="MH_Other_17">
            <a:extLst>
              <a:ext uri="{FF2B5EF4-FFF2-40B4-BE49-F238E27FC236}">
                <a16:creationId xmlns:a16="http://schemas.microsoft.com/office/drawing/2014/main" id="{3FB29A91-FA48-4C87-A330-8B5D74ADA5F7}"/>
              </a:ext>
            </a:extLst>
          </p:cNvPr>
          <p:cNvSpPr/>
          <p:nvPr>
            <p:custDataLst>
              <p:tags r:id="rId25"/>
            </p:custDataLst>
          </p:nvPr>
        </p:nvSpPr>
        <p:spPr>
          <a:xfrm>
            <a:off x="7671312"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27" name="MH_SubTitle_5">
            <a:extLst>
              <a:ext uri="{FF2B5EF4-FFF2-40B4-BE49-F238E27FC236}">
                <a16:creationId xmlns:a16="http://schemas.microsoft.com/office/drawing/2014/main" id="{A7985E60-04C4-4411-9085-0297F5CDA6EF}"/>
              </a:ext>
            </a:extLst>
          </p:cNvPr>
          <p:cNvSpPr/>
          <p:nvPr>
            <p:custDataLst>
              <p:tags r:id="rId26"/>
            </p:custDataLst>
          </p:nvPr>
        </p:nvSpPr>
        <p:spPr>
          <a:xfrm>
            <a:off x="8783649" y="1477861"/>
            <a:ext cx="1112342" cy="434790"/>
          </a:xfrm>
          <a:prstGeom prst="roundRect">
            <a:avLst/>
          </a:prstGeom>
          <a:solidFill>
            <a:srgbClr val="2474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FFFFFF"/>
                </a:solidFill>
              </a:rPr>
              <a:t>申报</a:t>
            </a:r>
          </a:p>
        </p:txBody>
      </p:sp>
      <p:sp>
        <p:nvSpPr>
          <p:cNvPr id="28" name="MH_Text_5">
            <a:extLst>
              <a:ext uri="{FF2B5EF4-FFF2-40B4-BE49-F238E27FC236}">
                <a16:creationId xmlns:a16="http://schemas.microsoft.com/office/drawing/2014/main" id="{E9273563-C228-4135-B585-6579ABBD80DD}"/>
              </a:ext>
            </a:extLst>
          </p:cNvPr>
          <p:cNvSpPr/>
          <p:nvPr>
            <p:custDataLst>
              <p:tags r:id="rId27"/>
            </p:custDataLst>
          </p:nvPr>
        </p:nvSpPr>
        <p:spPr>
          <a:xfrm>
            <a:off x="8771924" y="2565913"/>
            <a:ext cx="112407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2000" dirty="0">
                <a:solidFill>
                  <a:srgbClr val="4D4D4D"/>
                </a:solidFill>
              </a:rPr>
              <a:t>65%</a:t>
            </a:r>
            <a:endParaRPr lang="zh-CN" altLang="en-US" sz="2000" dirty="0">
              <a:solidFill>
                <a:srgbClr val="4D4D4D"/>
              </a:solidFill>
            </a:endParaRPr>
          </a:p>
        </p:txBody>
      </p:sp>
      <p:sp>
        <p:nvSpPr>
          <p:cNvPr id="29" name="MH_Other_18">
            <a:extLst>
              <a:ext uri="{FF2B5EF4-FFF2-40B4-BE49-F238E27FC236}">
                <a16:creationId xmlns:a16="http://schemas.microsoft.com/office/drawing/2014/main" id="{F640995E-E2E4-4251-B06E-8AC7C6C4A3B7}"/>
              </a:ext>
            </a:extLst>
          </p:cNvPr>
          <p:cNvSpPr/>
          <p:nvPr>
            <p:custDataLst>
              <p:tags r:id="rId28"/>
            </p:custDataLst>
          </p:nvPr>
        </p:nvSpPr>
        <p:spPr>
          <a:xfrm>
            <a:off x="8915476" y="2709465"/>
            <a:ext cx="836967" cy="836967"/>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30" name="MH_Other_19">
            <a:extLst>
              <a:ext uri="{FF2B5EF4-FFF2-40B4-BE49-F238E27FC236}">
                <a16:creationId xmlns:a16="http://schemas.microsoft.com/office/drawing/2014/main" id="{EBC92F3D-E2B5-4A07-B02D-37A924674A89}"/>
              </a:ext>
            </a:extLst>
          </p:cNvPr>
          <p:cNvSpPr/>
          <p:nvPr>
            <p:custDataLst>
              <p:tags r:id="rId29"/>
            </p:custDataLst>
          </p:nvPr>
        </p:nvSpPr>
        <p:spPr>
          <a:xfrm>
            <a:off x="8915475" y="2709464"/>
            <a:ext cx="836967" cy="836967"/>
          </a:xfrm>
          <a:prstGeom prst="blockArc">
            <a:avLst>
              <a:gd name="adj1" fmla="val 7437196"/>
              <a:gd name="adj2" fmla="val 21348146"/>
              <a:gd name="adj3" fmla="val 11875"/>
            </a:avLst>
          </a:prstGeom>
          <a:solidFill>
            <a:srgbClr val="2474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D4D4D"/>
              </a:solidFill>
            </a:endParaRPr>
          </a:p>
        </p:txBody>
      </p:sp>
      <p:sp>
        <p:nvSpPr>
          <p:cNvPr id="31" name="MH_Other_20">
            <a:extLst>
              <a:ext uri="{FF2B5EF4-FFF2-40B4-BE49-F238E27FC236}">
                <a16:creationId xmlns:a16="http://schemas.microsoft.com/office/drawing/2014/main" id="{F9D718D2-6C72-430A-90B8-DDAE9096769D}"/>
              </a:ext>
            </a:extLst>
          </p:cNvPr>
          <p:cNvSpPr/>
          <p:nvPr>
            <p:custDataLst>
              <p:tags r:id="rId30"/>
            </p:custDataLst>
          </p:nvPr>
        </p:nvSpPr>
        <p:spPr>
          <a:xfrm>
            <a:off x="9297699" y="1864696"/>
            <a:ext cx="75849" cy="75849"/>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mn-ea"/>
            </a:endParaRPr>
          </a:p>
        </p:txBody>
      </p:sp>
      <p:sp>
        <p:nvSpPr>
          <p:cNvPr id="32" name="标题 1">
            <a:extLst>
              <a:ext uri="{FF2B5EF4-FFF2-40B4-BE49-F238E27FC236}">
                <a16:creationId xmlns:a16="http://schemas.microsoft.com/office/drawing/2014/main" id="{14613862-B394-437C-8916-5D3FEFC56682}"/>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网上申报</a:t>
            </a:r>
          </a:p>
        </p:txBody>
      </p:sp>
      <p:cxnSp>
        <p:nvCxnSpPr>
          <p:cNvPr id="33" name="MH_Other_2">
            <a:extLst>
              <a:ext uri="{FF2B5EF4-FFF2-40B4-BE49-F238E27FC236}">
                <a16:creationId xmlns:a16="http://schemas.microsoft.com/office/drawing/2014/main" id="{8C879A89-89C5-4408-A735-5E9A5685639C}"/>
              </a:ext>
            </a:extLst>
          </p:cNvPr>
          <p:cNvCxnSpPr/>
          <p:nvPr>
            <p:custDataLst>
              <p:tags r:id="rId31"/>
            </p:custDataLst>
          </p:nvPr>
        </p:nvCxnSpPr>
        <p:spPr>
          <a:xfrm>
            <a:off x="2119314" y="3875088"/>
            <a:ext cx="7794625"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
        <p:nvSpPr>
          <p:cNvPr id="34" name="MH_Desc_1">
            <a:extLst>
              <a:ext uri="{FF2B5EF4-FFF2-40B4-BE49-F238E27FC236}">
                <a16:creationId xmlns:a16="http://schemas.microsoft.com/office/drawing/2014/main" id="{9EEEE9C6-0FFB-4E57-B169-E43F2E784DC1}"/>
              </a:ext>
            </a:extLst>
          </p:cNvPr>
          <p:cNvSpPr txBox="1">
            <a:spLocks noChangeArrowheads="1"/>
          </p:cNvSpPr>
          <p:nvPr>
            <p:custDataLst>
              <p:tags r:id="rId32"/>
            </p:custDataLst>
          </p:nvPr>
        </p:nvSpPr>
        <p:spPr bwMode="auto">
          <a:xfrm>
            <a:off x="3446464" y="4060193"/>
            <a:ext cx="5537994" cy="225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一、吸取上一年的遗憾不足，积累相关的工作经验，及时总结，及时补救，进一步完善自己的工作！</a:t>
            </a:r>
          </a:p>
          <a:p>
            <a:pPr>
              <a:lnSpc>
                <a:spcPct val="80000"/>
              </a:lnSpc>
              <a:buFont typeface="Wingdings" panose="05000000000000000000" pitchFamily="2" charset="2"/>
              <a:buNone/>
            </a:pPr>
            <a:endParaRPr lang="en-US" altLang="zh-CN"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二、严格遵守并执行公司下发的各项规章流程和管理制度，以饱满的热情投入到工作中去。</a:t>
            </a:r>
          </a:p>
          <a:p>
            <a:pPr>
              <a:lnSpc>
                <a:spcPct val="80000"/>
              </a:lnSpc>
              <a:buFont typeface="Wingdings" panose="05000000000000000000" pitchFamily="2" charset="2"/>
              <a:buNone/>
            </a:pP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三、进一步提高在财务方面的综合素质，不断学习提高自己的业务水平和知识技能</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为领导经营决策提供真实可靠的依据！</a:t>
            </a:r>
          </a:p>
          <a:p>
            <a:pPr>
              <a:lnSpc>
                <a:spcPct val="80000"/>
              </a:lnSpc>
              <a:buFont typeface="Wingdings" panose="05000000000000000000" pitchFamily="2" charset="2"/>
              <a:buNone/>
            </a:pPr>
            <a:endParaRPr lang="zh-CN" altLang="en-US" sz="1200" dirty="0">
              <a:solidFill>
                <a:srgbClr val="000000"/>
              </a:solidFill>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四、加强应收账款的管理，协助公司领导做好公司的资金回笼。</a:t>
            </a:r>
          </a:p>
          <a:p>
            <a:pPr>
              <a:lnSpc>
                <a:spcPct val="80000"/>
              </a:lnSpc>
              <a:buFont typeface="Wingdings" panose="05000000000000000000" pitchFamily="2" charset="2"/>
              <a:buNone/>
            </a:pPr>
            <a:endParaRPr lang="zh-CN" altLang="en-US" sz="1200" b="1" dirty="0">
              <a:latin typeface="微软雅黑" panose="020B0503020204020204" pitchFamily="34" charset="-122"/>
              <a:ea typeface="微软雅黑" panose="020B0503020204020204" pitchFamily="34" charset="-122"/>
            </a:endParaRPr>
          </a:p>
          <a:p>
            <a:pPr>
              <a:lnSpc>
                <a:spcPct val="80000"/>
              </a:lnSpc>
              <a:buFont typeface="Wingdings" panose="05000000000000000000" pitchFamily="2" charset="2"/>
              <a:buNone/>
            </a:pPr>
            <a:r>
              <a:rPr lang="zh-CN" altLang="en-US" sz="1200" dirty="0">
                <a:solidFill>
                  <a:srgbClr val="000000"/>
                </a:solidFill>
                <a:latin typeface="微软雅黑" panose="020B0503020204020204" pitchFamily="34" charset="-122"/>
                <a:ea typeface="微软雅黑" panose="020B0503020204020204" pitchFamily="34" charset="-122"/>
              </a:rPr>
              <a:t>      五、严格遵守财务制度，热情解答各领导的问题。</a:t>
            </a:r>
          </a:p>
          <a:p>
            <a:pPr algn="just">
              <a:lnSpc>
                <a:spcPct val="120000"/>
              </a:lnSpc>
              <a:defRPr/>
            </a:pPr>
            <a:endParaRPr lang="en-US" altLang="zh-CN" sz="1200" kern="0" dirty="0">
              <a:solidFill>
                <a:schemeClr val="tx2"/>
              </a:solidFill>
              <a:latin typeface="微软雅黑" panose="020B0503020204020204" pitchFamily="34" charset="-122"/>
              <a:ea typeface="微软雅黑" panose="020B0503020204020204" pitchFamily="34" charset="-122"/>
            </a:endParaRPr>
          </a:p>
          <a:p>
            <a:pPr algn="just">
              <a:lnSpc>
                <a:spcPct val="120000"/>
              </a:lnSpc>
              <a:defRPr/>
            </a:pPr>
            <a:endParaRPr lang="en-US" altLang="zh-CN" sz="1200" kern="0" dirty="0">
              <a:solidFill>
                <a:schemeClr val="tx2"/>
              </a:solidFill>
              <a:latin typeface="微软雅黑" panose="020B0503020204020204" pitchFamily="34" charset="-122"/>
              <a:ea typeface="微软雅黑" panose="020B0503020204020204" pitchFamily="34" charset="-122"/>
            </a:endParaRPr>
          </a:p>
        </p:txBody>
      </p:sp>
      <p:cxnSp>
        <p:nvCxnSpPr>
          <p:cNvPr id="35" name="直接连接符 34">
            <a:extLst>
              <a:ext uri="{FF2B5EF4-FFF2-40B4-BE49-F238E27FC236}">
                <a16:creationId xmlns:a16="http://schemas.microsoft.com/office/drawing/2014/main" id="{C1B7732D-F060-46E1-8C20-947ED2C5A4C9}"/>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矩形 35">
            <a:extLst>
              <a:ext uri="{FF2B5EF4-FFF2-40B4-BE49-F238E27FC236}">
                <a16:creationId xmlns:a16="http://schemas.microsoft.com/office/drawing/2014/main" id="{1FF6C84E-2067-4C86-9339-D252AC627525}"/>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28339465"/>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2" grpId="0" animBg="1"/>
      <p:bldP spid="17" grpId="0" animBg="1"/>
      <p:bldP spid="22" grpId="0" animBg="1"/>
      <p:bldP spid="27" grpId="0" animBg="1"/>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a:extLst>
              <a:ext uri="{FF2B5EF4-FFF2-40B4-BE49-F238E27FC236}">
                <a16:creationId xmlns:a16="http://schemas.microsoft.com/office/drawing/2014/main" id="{E279FCD9-1766-4E27-9CE5-2FA677254330}"/>
              </a:ext>
            </a:extLst>
          </p:cNvPr>
          <p:cNvSpPr/>
          <p:nvPr>
            <p:custDataLst>
              <p:tags r:id="rId1"/>
            </p:custDataLst>
          </p:nvPr>
        </p:nvSpPr>
        <p:spPr>
          <a:xfrm rot="19354201">
            <a:off x="5124450" y="2432050"/>
            <a:ext cx="1423988" cy="1854200"/>
          </a:xfrm>
          <a:custGeom>
            <a:avLst/>
            <a:gdLst>
              <a:gd name="connsiteX0" fmla="*/ 908149 w 1661196"/>
              <a:gd name="connsiteY0" fmla="*/ 116236 h 2161132"/>
              <a:gd name="connsiteX1" fmla="*/ 1045422 w 1661196"/>
              <a:gd name="connsiteY1" fmla="*/ 863815 h 2161132"/>
              <a:gd name="connsiteX2" fmla="*/ 1563639 w 1661196"/>
              <a:gd name="connsiteY2" fmla="*/ 1852839 h 2161132"/>
              <a:gd name="connsiteX3" fmla="*/ 1550532 w 1661196"/>
              <a:gd name="connsiteY3" fmla="*/ 1899767 h 2161132"/>
              <a:gd name="connsiteX4" fmla="*/ 1661196 w 1661196"/>
              <a:gd name="connsiteY4" fmla="*/ 1877382 h 2161132"/>
              <a:gd name="connsiteX5" fmla="*/ 1478236 w 1661196"/>
              <a:gd name="connsiteY5" fmla="*/ 2161132 h 2161132"/>
              <a:gd name="connsiteX6" fmla="*/ 1436046 w 1661196"/>
              <a:gd name="connsiteY6" fmla="*/ 1825812 h 2161132"/>
              <a:gd name="connsiteX7" fmla="*/ 1529211 w 1661196"/>
              <a:gd name="connsiteY7" fmla="*/ 1894840 h 2161132"/>
              <a:gd name="connsiteX8" fmla="*/ 999492 w 1661196"/>
              <a:gd name="connsiteY8" fmla="*/ 935746 h 2161132"/>
              <a:gd name="connsiteX9" fmla="*/ 788637 w 1661196"/>
              <a:gd name="connsiteY9" fmla="*/ 865497 h 2161132"/>
              <a:gd name="connsiteX10" fmla="*/ 139707 w 1661196"/>
              <a:gd name="connsiteY10" fmla="*/ 938417 h 2161132"/>
              <a:gd name="connsiteX11" fmla="*/ 140807 w 1661196"/>
              <a:gd name="connsiteY11" fmla="*/ 936981 h 2161132"/>
              <a:gd name="connsiteX12" fmla="*/ 138269 w 1661196"/>
              <a:gd name="connsiteY12" fmla="*/ 937316 h 2161132"/>
              <a:gd name="connsiteX13" fmla="*/ 110342 w 1661196"/>
              <a:gd name="connsiteY13" fmla="*/ 902271 h 2161132"/>
              <a:gd name="connsiteX14" fmla="*/ 111442 w 1661196"/>
              <a:gd name="connsiteY14" fmla="*/ 900835 h 2161132"/>
              <a:gd name="connsiteX15" fmla="*/ 116237 w 1661196"/>
              <a:gd name="connsiteY15" fmla="*/ 220981 h 2161132"/>
              <a:gd name="connsiteX16" fmla="*/ 908149 w 1661196"/>
              <a:gd name="connsiteY16" fmla="*/ 116236 h 216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1196" h="2161132">
                <a:moveTo>
                  <a:pt x="908149" y="116236"/>
                </a:moveTo>
                <a:cubicBezTo>
                  <a:pt x="1141188" y="294601"/>
                  <a:pt x="1196152" y="619193"/>
                  <a:pt x="1045422" y="863815"/>
                </a:cubicBezTo>
                <a:cubicBezTo>
                  <a:pt x="1427287" y="1044447"/>
                  <a:pt x="1652072" y="1451172"/>
                  <a:pt x="1563639" y="1852839"/>
                </a:cubicBezTo>
                <a:cubicBezTo>
                  <a:pt x="1558735" y="1874148"/>
                  <a:pt x="1556875" y="1879559"/>
                  <a:pt x="1550532" y="1899767"/>
                </a:cubicBezTo>
                <a:cubicBezTo>
                  <a:pt x="1550532" y="1899767"/>
                  <a:pt x="1550532" y="1899767"/>
                  <a:pt x="1661196" y="1877382"/>
                </a:cubicBezTo>
                <a:cubicBezTo>
                  <a:pt x="1661196" y="1877382"/>
                  <a:pt x="1661196" y="1877382"/>
                  <a:pt x="1478236" y="2161132"/>
                </a:cubicBezTo>
                <a:cubicBezTo>
                  <a:pt x="1478236" y="2161132"/>
                  <a:pt x="1478236" y="2161132"/>
                  <a:pt x="1436046" y="1825812"/>
                </a:cubicBezTo>
                <a:cubicBezTo>
                  <a:pt x="1436046" y="1825812"/>
                  <a:pt x="1436046" y="1825812"/>
                  <a:pt x="1529211" y="1894840"/>
                </a:cubicBezTo>
                <a:cubicBezTo>
                  <a:pt x="1608930" y="1495617"/>
                  <a:pt x="1380679" y="1111303"/>
                  <a:pt x="999492" y="935746"/>
                </a:cubicBezTo>
                <a:cubicBezTo>
                  <a:pt x="998053" y="934645"/>
                  <a:pt x="923084" y="895492"/>
                  <a:pt x="788637" y="865497"/>
                </a:cubicBezTo>
                <a:cubicBezTo>
                  <a:pt x="559511" y="813161"/>
                  <a:pt x="329975" y="844813"/>
                  <a:pt x="139707" y="938417"/>
                </a:cubicBezTo>
                <a:cubicBezTo>
                  <a:pt x="139707" y="938417"/>
                  <a:pt x="139707" y="938417"/>
                  <a:pt x="140807" y="936981"/>
                </a:cubicBezTo>
                <a:cubicBezTo>
                  <a:pt x="140807" y="936981"/>
                  <a:pt x="140807" y="936981"/>
                  <a:pt x="138269" y="937316"/>
                </a:cubicBezTo>
                <a:cubicBezTo>
                  <a:pt x="128960" y="925635"/>
                  <a:pt x="119651" y="913953"/>
                  <a:pt x="110342" y="902271"/>
                </a:cubicBezTo>
                <a:cubicBezTo>
                  <a:pt x="110342" y="902271"/>
                  <a:pt x="110342" y="902271"/>
                  <a:pt x="111442" y="900835"/>
                </a:cubicBezTo>
                <a:cubicBezTo>
                  <a:pt x="-34877" y="704542"/>
                  <a:pt x="-41015" y="426435"/>
                  <a:pt x="116237" y="220981"/>
                </a:cubicBezTo>
                <a:cubicBezTo>
                  <a:pt x="305379" y="-26139"/>
                  <a:pt x="660724" y="-73140"/>
                  <a:pt x="908149" y="116236"/>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3" name="MH_Title_1">
            <a:extLst>
              <a:ext uri="{FF2B5EF4-FFF2-40B4-BE49-F238E27FC236}">
                <a16:creationId xmlns:a16="http://schemas.microsoft.com/office/drawing/2014/main" id="{C0227D5C-0632-4982-9829-5395DEF31E95}"/>
              </a:ext>
            </a:extLst>
          </p:cNvPr>
          <p:cNvSpPr>
            <a:spLocks noChangeArrowheads="1"/>
          </p:cNvSpPr>
          <p:nvPr>
            <p:custDataLst>
              <p:tags r:id="rId2"/>
            </p:custDataLst>
          </p:nvPr>
        </p:nvSpPr>
        <p:spPr bwMode="auto">
          <a:xfrm>
            <a:off x="5611813" y="3516314"/>
            <a:ext cx="925512" cy="923925"/>
          </a:xfrm>
          <a:prstGeom prst="ellipse">
            <a:avLst/>
          </a:prstGeom>
          <a:solidFill>
            <a:schemeClr val="accent1">
              <a:lumMod val="20000"/>
              <a:lumOff val="80000"/>
            </a:schemeClr>
          </a:solidFill>
          <a:ln>
            <a:noFill/>
          </a:ln>
        </p:spPr>
        <p:txBody>
          <a:bodyPr lIns="0" tIns="0" rIns="0" bIns="0" anchor="ctr">
            <a:normAutofit/>
          </a:bodyPr>
          <a:lstStyle/>
          <a:p>
            <a:pPr algn="ctr">
              <a:defRPr/>
            </a:pPr>
            <a:r>
              <a:rPr lang="zh-CN" altLang="en-US" sz="1600" b="1" dirty="0">
                <a:solidFill>
                  <a:schemeClr val="accent1"/>
                </a:solidFill>
              </a:rPr>
              <a:t>账目</a:t>
            </a:r>
          </a:p>
        </p:txBody>
      </p:sp>
      <p:sp>
        <p:nvSpPr>
          <p:cNvPr id="4" name="MH_Other_2">
            <a:extLst>
              <a:ext uri="{FF2B5EF4-FFF2-40B4-BE49-F238E27FC236}">
                <a16:creationId xmlns:a16="http://schemas.microsoft.com/office/drawing/2014/main" id="{A7922D7F-D850-4B27-8D04-FDA59F8A36DB}"/>
              </a:ext>
            </a:extLst>
          </p:cNvPr>
          <p:cNvSpPr/>
          <p:nvPr>
            <p:custDataLst>
              <p:tags r:id="rId3"/>
            </p:custDataLst>
          </p:nvPr>
        </p:nvSpPr>
        <p:spPr>
          <a:xfrm rot="19354201">
            <a:off x="5732463" y="3678238"/>
            <a:ext cx="1471612" cy="1820862"/>
          </a:xfrm>
          <a:custGeom>
            <a:avLst/>
            <a:gdLst>
              <a:gd name="connsiteX0" fmla="*/ 170626 w 1714377"/>
              <a:gd name="connsiteY0" fmla="*/ 0 h 2122351"/>
              <a:gd name="connsiteX1" fmla="*/ 226424 w 1714377"/>
              <a:gd name="connsiteY1" fmla="*/ 332456 h 2122351"/>
              <a:gd name="connsiteX2" fmla="*/ 129951 w 1714377"/>
              <a:gd name="connsiteY2" fmla="*/ 267743 h 2122351"/>
              <a:gd name="connsiteX3" fmla="*/ 699044 w 1714377"/>
              <a:gd name="connsiteY3" fmla="*/ 1205247 h 2122351"/>
              <a:gd name="connsiteX4" fmla="*/ 912591 w 1714377"/>
              <a:gd name="connsiteY4" fmla="*/ 1266026 h 2122351"/>
              <a:gd name="connsiteX5" fmla="*/ 1557090 w 1714377"/>
              <a:gd name="connsiteY5" fmla="*/ 1166130 h 2122351"/>
              <a:gd name="connsiteX6" fmla="*/ 1558528 w 1714377"/>
              <a:gd name="connsiteY6" fmla="*/ 1167231 h 2122351"/>
              <a:gd name="connsiteX7" fmla="*/ 1588987 w 1714377"/>
              <a:gd name="connsiteY7" fmla="*/ 1201951 h 2122351"/>
              <a:gd name="connsiteX8" fmla="*/ 1612029 w 1714377"/>
              <a:gd name="connsiteY8" fmla="*/ 1881220 h 2122351"/>
              <a:gd name="connsiteX9" fmla="*/ 824028 w 1714377"/>
              <a:gd name="connsiteY9" fmla="*/ 2019577 h 2122351"/>
              <a:gd name="connsiteX10" fmla="*/ 655921 w 1714377"/>
              <a:gd name="connsiteY10" fmla="*/ 1279471 h 2122351"/>
              <a:gd name="connsiteX11" fmla="*/ 99456 w 1714377"/>
              <a:gd name="connsiteY11" fmla="*/ 310566 h 2122351"/>
              <a:gd name="connsiteX12" fmla="*/ 110060 w 1714377"/>
              <a:gd name="connsiteY12" fmla="*/ 263926 h 2122351"/>
              <a:gd name="connsiteX13" fmla="*/ 0 w 1714377"/>
              <a:gd name="connsiteY13" fmla="*/ 291480 h 2122351"/>
              <a:gd name="connsiteX14" fmla="*/ 170626 w 1714377"/>
              <a:gd name="connsiteY14" fmla="*/ 0 h 21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377" h="2122351">
                <a:moveTo>
                  <a:pt x="170626" y="0"/>
                </a:moveTo>
                <a:cubicBezTo>
                  <a:pt x="170626" y="0"/>
                  <a:pt x="170626" y="0"/>
                  <a:pt x="226424" y="332456"/>
                </a:cubicBezTo>
                <a:cubicBezTo>
                  <a:pt x="226424" y="332456"/>
                  <a:pt x="226424" y="332456"/>
                  <a:pt x="129951" y="267743"/>
                </a:cubicBezTo>
                <a:cubicBezTo>
                  <a:pt x="68389" y="670077"/>
                  <a:pt x="310738" y="1044932"/>
                  <a:pt x="699044" y="1205247"/>
                </a:cubicBezTo>
                <a:cubicBezTo>
                  <a:pt x="700482" y="1206348"/>
                  <a:pt x="777667" y="1242610"/>
                  <a:pt x="912591" y="1266026"/>
                </a:cubicBezTo>
                <a:cubicBezTo>
                  <a:pt x="1144431" y="1308866"/>
                  <a:pt x="1371655" y="1268319"/>
                  <a:pt x="1557090" y="1166130"/>
                </a:cubicBezTo>
                <a:cubicBezTo>
                  <a:pt x="1557090" y="1166130"/>
                  <a:pt x="1557090" y="1166130"/>
                  <a:pt x="1558528" y="1167231"/>
                </a:cubicBezTo>
                <a:cubicBezTo>
                  <a:pt x="1570374" y="1178579"/>
                  <a:pt x="1579681" y="1190265"/>
                  <a:pt x="1588987" y="1201951"/>
                </a:cubicBezTo>
                <a:cubicBezTo>
                  <a:pt x="1743639" y="1393328"/>
                  <a:pt x="1759762" y="1670320"/>
                  <a:pt x="1612029" y="1881220"/>
                </a:cubicBezTo>
                <a:cubicBezTo>
                  <a:pt x="1431600" y="2137819"/>
                  <a:pt x="1079167" y="2198887"/>
                  <a:pt x="824028" y="2019577"/>
                </a:cubicBezTo>
                <a:cubicBezTo>
                  <a:pt x="583274" y="1851278"/>
                  <a:pt x="514688" y="1529567"/>
                  <a:pt x="655921" y="1279471"/>
                </a:cubicBezTo>
                <a:cubicBezTo>
                  <a:pt x="266941" y="1114077"/>
                  <a:pt x="25533" y="717128"/>
                  <a:pt x="99456" y="310566"/>
                </a:cubicBezTo>
                <a:cubicBezTo>
                  <a:pt x="101837" y="289573"/>
                  <a:pt x="103701" y="284156"/>
                  <a:pt x="110060" y="263926"/>
                </a:cubicBezTo>
                <a:cubicBezTo>
                  <a:pt x="110060" y="263926"/>
                  <a:pt x="110060" y="263926"/>
                  <a:pt x="0" y="291480"/>
                </a:cubicBezTo>
                <a:cubicBezTo>
                  <a:pt x="0" y="291480"/>
                  <a:pt x="0" y="291480"/>
                  <a:pt x="17062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5" name="MH_Other_3">
            <a:extLst>
              <a:ext uri="{FF2B5EF4-FFF2-40B4-BE49-F238E27FC236}">
                <a16:creationId xmlns:a16="http://schemas.microsoft.com/office/drawing/2014/main" id="{BAEEEB36-3B5E-4CDA-987D-18D31DA0A216}"/>
              </a:ext>
            </a:extLst>
          </p:cNvPr>
          <p:cNvSpPr/>
          <p:nvPr>
            <p:custDataLst>
              <p:tags r:id="rId4"/>
            </p:custDataLst>
          </p:nvPr>
        </p:nvSpPr>
        <p:spPr>
          <a:xfrm rot="3052925">
            <a:off x="6004720" y="2677320"/>
            <a:ext cx="1395413" cy="1876425"/>
          </a:xfrm>
          <a:custGeom>
            <a:avLst/>
            <a:gdLst>
              <a:gd name="connsiteX0" fmla="*/ 126139 w 1624995"/>
              <a:gd name="connsiteY0" fmla="*/ 208394 h 2186941"/>
              <a:gd name="connsiteX1" fmla="*/ 921298 w 1624995"/>
              <a:gd name="connsiteY1" fmla="*/ 126400 h 2186941"/>
              <a:gd name="connsiteX2" fmla="*/ 1037178 w 1624995"/>
              <a:gd name="connsiteY2" fmla="*/ 876855 h 2186941"/>
              <a:gd name="connsiteX3" fmla="*/ 1525619 w 1624995"/>
              <a:gd name="connsiteY3" fmla="*/ 1881233 h 2186941"/>
              <a:gd name="connsiteX4" fmla="*/ 1511096 w 1624995"/>
              <a:gd name="connsiteY4" fmla="*/ 1927805 h 2186941"/>
              <a:gd name="connsiteX5" fmla="*/ 1624995 w 1624995"/>
              <a:gd name="connsiteY5" fmla="*/ 1908333 h 2186941"/>
              <a:gd name="connsiteX6" fmla="*/ 1433455 w 1624995"/>
              <a:gd name="connsiteY6" fmla="*/ 2186941 h 2186941"/>
              <a:gd name="connsiteX7" fmla="*/ 1401376 w 1624995"/>
              <a:gd name="connsiteY7" fmla="*/ 1850258 h 2186941"/>
              <a:gd name="connsiteX8" fmla="*/ 1492468 w 1624995"/>
              <a:gd name="connsiteY8" fmla="*/ 1921999 h 2186941"/>
              <a:gd name="connsiteX9" fmla="*/ 989073 w 1624995"/>
              <a:gd name="connsiteY9" fmla="*/ 947495 h 2186941"/>
              <a:gd name="connsiteX10" fmla="*/ 781720 w 1624995"/>
              <a:gd name="connsiteY10" fmla="*/ 872288 h 2186941"/>
              <a:gd name="connsiteX11" fmla="*/ 130518 w 1624995"/>
              <a:gd name="connsiteY11" fmla="*/ 926560 h 2186941"/>
              <a:gd name="connsiteX12" fmla="*/ 129113 w 1624995"/>
              <a:gd name="connsiteY12" fmla="*/ 925417 h 2186941"/>
              <a:gd name="connsiteX13" fmla="*/ 102241 w 1624995"/>
              <a:gd name="connsiteY13" fmla="*/ 889552 h 2186941"/>
              <a:gd name="connsiteX14" fmla="*/ 126139 w 1624995"/>
              <a:gd name="connsiteY14" fmla="*/ 208394 h 218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24995" h="2186941">
                <a:moveTo>
                  <a:pt x="126139" y="208394"/>
                </a:moveTo>
                <a:cubicBezTo>
                  <a:pt x="322756" y="-33390"/>
                  <a:pt x="679559" y="-70182"/>
                  <a:pt x="921298" y="126400"/>
                </a:cubicBezTo>
                <a:cubicBezTo>
                  <a:pt x="1150126" y="310147"/>
                  <a:pt x="1196710" y="637608"/>
                  <a:pt x="1037178" y="876855"/>
                </a:cubicBezTo>
                <a:cubicBezTo>
                  <a:pt x="1413637" y="1068560"/>
                  <a:pt x="1628727" y="1481672"/>
                  <a:pt x="1525619" y="1881233"/>
                </a:cubicBezTo>
                <a:cubicBezTo>
                  <a:pt x="1520072" y="1902410"/>
                  <a:pt x="1518048" y="1907770"/>
                  <a:pt x="1511096" y="1927805"/>
                </a:cubicBezTo>
                <a:cubicBezTo>
                  <a:pt x="1511096" y="1927805"/>
                  <a:pt x="1511096" y="1927805"/>
                  <a:pt x="1624995" y="1908333"/>
                </a:cubicBezTo>
                <a:cubicBezTo>
                  <a:pt x="1624995" y="1908333"/>
                  <a:pt x="1624995" y="1908333"/>
                  <a:pt x="1433455" y="2186941"/>
                </a:cubicBezTo>
                <a:cubicBezTo>
                  <a:pt x="1433455" y="2186941"/>
                  <a:pt x="1433455" y="2186941"/>
                  <a:pt x="1401376" y="1850258"/>
                </a:cubicBezTo>
                <a:cubicBezTo>
                  <a:pt x="1401376" y="1850258"/>
                  <a:pt x="1401376" y="1850258"/>
                  <a:pt x="1492468" y="1921999"/>
                </a:cubicBezTo>
                <a:cubicBezTo>
                  <a:pt x="1583096" y="1526301"/>
                  <a:pt x="1366413" y="1135246"/>
                  <a:pt x="989073" y="947495"/>
                </a:cubicBezTo>
                <a:cubicBezTo>
                  <a:pt x="987668" y="946352"/>
                  <a:pt x="913872" y="905024"/>
                  <a:pt x="781720" y="872288"/>
                </a:cubicBezTo>
                <a:cubicBezTo>
                  <a:pt x="553004" y="814739"/>
                  <a:pt x="323631" y="838391"/>
                  <a:pt x="130518" y="926560"/>
                </a:cubicBezTo>
                <a:cubicBezTo>
                  <a:pt x="130518" y="926560"/>
                  <a:pt x="130518" y="926560"/>
                  <a:pt x="129113" y="925417"/>
                </a:cubicBezTo>
                <a:cubicBezTo>
                  <a:pt x="120155" y="913462"/>
                  <a:pt x="111198" y="901507"/>
                  <a:pt x="102241" y="889552"/>
                </a:cubicBezTo>
                <a:cubicBezTo>
                  <a:pt x="-39579" y="687818"/>
                  <a:pt x="-35923" y="410555"/>
                  <a:pt x="126139" y="20839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6" name="MH_Other_4">
            <a:extLst>
              <a:ext uri="{FF2B5EF4-FFF2-40B4-BE49-F238E27FC236}">
                <a16:creationId xmlns:a16="http://schemas.microsoft.com/office/drawing/2014/main" id="{AB2CA576-6D8F-4F79-904F-0F3041DD3D13}"/>
              </a:ext>
            </a:extLst>
          </p:cNvPr>
          <p:cNvSpPr/>
          <p:nvPr>
            <p:custDataLst>
              <p:tags r:id="rId5"/>
            </p:custDataLst>
          </p:nvPr>
        </p:nvSpPr>
        <p:spPr>
          <a:xfrm rot="3052925">
            <a:off x="4761707" y="3442494"/>
            <a:ext cx="1438275" cy="1843088"/>
          </a:xfrm>
          <a:custGeom>
            <a:avLst/>
            <a:gdLst>
              <a:gd name="connsiteX0" fmla="*/ 179163 w 1676437"/>
              <a:gd name="connsiteY0" fmla="*/ 0 h 2149102"/>
              <a:gd name="connsiteX1" fmla="*/ 224993 w 1676437"/>
              <a:gd name="connsiteY1" fmla="*/ 333833 h 2149102"/>
              <a:gd name="connsiteX2" fmla="*/ 130540 w 1676437"/>
              <a:gd name="connsiteY2" fmla="*/ 266364 h 2149102"/>
              <a:gd name="connsiteX3" fmla="*/ 672290 w 1676437"/>
              <a:gd name="connsiteY3" fmla="*/ 1218311 h 2149102"/>
              <a:gd name="connsiteX4" fmla="*/ 882685 w 1676437"/>
              <a:gd name="connsiteY4" fmla="*/ 1286657 h 2149102"/>
              <a:gd name="connsiteX5" fmla="*/ 1530715 w 1676437"/>
              <a:gd name="connsiteY5" fmla="*/ 1204160 h 2149102"/>
              <a:gd name="connsiteX6" fmla="*/ 1532119 w 1676437"/>
              <a:gd name="connsiteY6" fmla="*/ 1205302 h 2149102"/>
              <a:gd name="connsiteX7" fmla="*/ 1561514 w 1676437"/>
              <a:gd name="connsiteY7" fmla="*/ 1240881 h 2149102"/>
              <a:gd name="connsiteX8" fmla="*/ 1564275 w 1676437"/>
              <a:gd name="connsiteY8" fmla="*/ 1920319 h 2149102"/>
              <a:gd name="connsiteX9" fmla="*/ 774275 w 1676437"/>
              <a:gd name="connsiteY9" fmla="*/ 2036816 h 2149102"/>
              <a:gd name="connsiteX10" fmla="*/ 628398 w 1676437"/>
              <a:gd name="connsiteY10" fmla="*/ 1292369 h 2149102"/>
              <a:gd name="connsiteX11" fmla="*/ 97653 w 1676437"/>
              <a:gd name="connsiteY11" fmla="*/ 309675 h 2149102"/>
              <a:gd name="connsiteX12" fmla="*/ 110781 w 1676437"/>
              <a:gd name="connsiteY12" fmla="*/ 261972 h 2149102"/>
              <a:gd name="connsiteX13" fmla="*/ 0 w 1676437"/>
              <a:gd name="connsiteY13" fmla="*/ 286307 h 2149102"/>
              <a:gd name="connsiteX14" fmla="*/ 179163 w 1676437"/>
              <a:gd name="connsiteY14" fmla="*/ 0 h 214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76437" h="2149102">
                <a:moveTo>
                  <a:pt x="179163" y="0"/>
                </a:moveTo>
                <a:cubicBezTo>
                  <a:pt x="179163" y="0"/>
                  <a:pt x="179163" y="0"/>
                  <a:pt x="224993" y="333833"/>
                </a:cubicBezTo>
                <a:cubicBezTo>
                  <a:pt x="224993" y="333833"/>
                  <a:pt x="224993" y="333833"/>
                  <a:pt x="130540" y="266364"/>
                </a:cubicBezTo>
                <a:cubicBezTo>
                  <a:pt x="57034" y="666613"/>
                  <a:pt x="287980" y="1048235"/>
                  <a:pt x="672290" y="1218311"/>
                </a:cubicBezTo>
                <a:cubicBezTo>
                  <a:pt x="673694" y="1219453"/>
                  <a:pt x="748584" y="1259336"/>
                  <a:pt x="882685" y="1286657"/>
                </a:cubicBezTo>
                <a:cubicBezTo>
                  <a:pt x="1114177" y="1334797"/>
                  <a:pt x="1342402" y="1300885"/>
                  <a:pt x="1530715" y="1204160"/>
                </a:cubicBezTo>
                <a:cubicBezTo>
                  <a:pt x="1530715" y="1204160"/>
                  <a:pt x="1530715" y="1204160"/>
                  <a:pt x="1532119" y="1205302"/>
                </a:cubicBezTo>
                <a:cubicBezTo>
                  <a:pt x="1543615" y="1216986"/>
                  <a:pt x="1552564" y="1228933"/>
                  <a:pt x="1561514" y="1240881"/>
                </a:cubicBezTo>
                <a:cubicBezTo>
                  <a:pt x="1710316" y="1436612"/>
                  <a:pt x="1718162" y="1713868"/>
                  <a:pt x="1564275" y="1920319"/>
                </a:cubicBezTo>
                <a:cubicBezTo>
                  <a:pt x="1377763" y="2172628"/>
                  <a:pt x="1023832" y="2223409"/>
                  <a:pt x="774275" y="2036816"/>
                </a:cubicBezTo>
                <a:cubicBezTo>
                  <a:pt x="538762" y="1861643"/>
                  <a:pt x="478693" y="1539583"/>
                  <a:pt x="628398" y="1292369"/>
                </a:cubicBezTo>
                <a:cubicBezTo>
                  <a:pt x="243304" y="1114650"/>
                  <a:pt x="12814" y="712383"/>
                  <a:pt x="97653" y="309675"/>
                </a:cubicBezTo>
                <a:cubicBezTo>
                  <a:pt x="103204" y="288503"/>
                  <a:pt x="105229" y="283144"/>
                  <a:pt x="110781" y="261972"/>
                </a:cubicBezTo>
                <a:cubicBezTo>
                  <a:pt x="110781" y="261972"/>
                  <a:pt x="110781" y="261972"/>
                  <a:pt x="0" y="286307"/>
                </a:cubicBezTo>
                <a:cubicBezTo>
                  <a:pt x="0" y="286307"/>
                  <a:pt x="0" y="286307"/>
                  <a:pt x="17916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FFFFFF"/>
              </a:solidFill>
              <a:latin typeface="+mn-ea"/>
            </a:endParaRPr>
          </a:p>
        </p:txBody>
      </p:sp>
      <p:sp>
        <p:nvSpPr>
          <p:cNvPr id="9" name="MH_Text_1">
            <a:extLst>
              <a:ext uri="{FF2B5EF4-FFF2-40B4-BE49-F238E27FC236}">
                <a16:creationId xmlns:a16="http://schemas.microsoft.com/office/drawing/2014/main" id="{44DC9CF5-8799-43D9-9B67-614E913C32A0}"/>
              </a:ext>
            </a:extLst>
          </p:cNvPr>
          <p:cNvSpPr>
            <a:spLocks noChangeArrowheads="1"/>
          </p:cNvSpPr>
          <p:nvPr>
            <p:custDataLst>
              <p:tags r:id="rId6"/>
            </p:custDataLst>
          </p:nvPr>
        </p:nvSpPr>
        <p:spPr bwMode="auto">
          <a:xfrm>
            <a:off x="2851151" y="2398713"/>
            <a:ext cx="1903413"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defRPr/>
            </a:pPr>
            <a:endParaRPr lang="en-US" altLang="zh-CN" dirty="0">
              <a:latin typeface="+mn-lt"/>
              <a:ea typeface="+mn-ea"/>
            </a:endParaRPr>
          </a:p>
        </p:txBody>
      </p:sp>
      <p:sp>
        <p:nvSpPr>
          <p:cNvPr id="11" name="MH_SubTitle_1">
            <a:extLst>
              <a:ext uri="{FF2B5EF4-FFF2-40B4-BE49-F238E27FC236}">
                <a16:creationId xmlns:a16="http://schemas.microsoft.com/office/drawing/2014/main" id="{72A9427F-F1E4-4E6F-8824-FE4445136B38}"/>
              </a:ext>
            </a:extLst>
          </p:cNvPr>
          <p:cNvSpPr txBox="1">
            <a:spLocks noChangeArrowheads="1"/>
          </p:cNvSpPr>
          <p:nvPr>
            <p:custDataLst>
              <p:tags r:id="rId7"/>
            </p:custDataLst>
          </p:nvPr>
        </p:nvSpPr>
        <p:spPr bwMode="auto">
          <a:xfrm rot="19455309">
            <a:off x="4719638" y="2681289"/>
            <a:ext cx="9763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zh-CN" altLang="en-US" sz="1800" dirty="0">
                <a:solidFill>
                  <a:srgbClr val="FFFFFF"/>
                </a:solidFill>
                <a:latin typeface="+mn-lt"/>
                <a:ea typeface="+mn-ea"/>
              </a:rPr>
              <a:t>账目</a:t>
            </a:r>
          </a:p>
        </p:txBody>
      </p:sp>
      <p:sp>
        <p:nvSpPr>
          <p:cNvPr id="12" name="MH_SubTitle_3">
            <a:extLst>
              <a:ext uri="{FF2B5EF4-FFF2-40B4-BE49-F238E27FC236}">
                <a16:creationId xmlns:a16="http://schemas.microsoft.com/office/drawing/2014/main" id="{14E18709-B09D-4065-A0BE-46F6DAA31C38}"/>
              </a:ext>
            </a:extLst>
          </p:cNvPr>
          <p:cNvSpPr txBox="1">
            <a:spLocks noChangeArrowheads="1"/>
          </p:cNvSpPr>
          <p:nvPr>
            <p:custDataLst>
              <p:tags r:id="rId8"/>
            </p:custDataLst>
          </p:nvPr>
        </p:nvSpPr>
        <p:spPr bwMode="auto">
          <a:xfrm rot="19455309">
            <a:off x="6511926" y="4500563"/>
            <a:ext cx="976313"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rPr>
              <a:t>账目</a:t>
            </a:r>
          </a:p>
        </p:txBody>
      </p:sp>
      <p:sp>
        <p:nvSpPr>
          <p:cNvPr id="13" name="MH_SubTitle_2">
            <a:extLst>
              <a:ext uri="{FF2B5EF4-FFF2-40B4-BE49-F238E27FC236}">
                <a16:creationId xmlns:a16="http://schemas.microsoft.com/office/drawing/2014/main" id="{059AFA6B-BF23-4B7B-877E-B1914F52566F}"/>
              </a:ext>
            </a:extLst>
          </p:cNvPr>
          <p:cNvSpPr txBox="1">
            <a:spLocks noChangeArrowheads="1"/>
          </p:cNvSpPr>
          <p:nvPr>
            <p:custDataLst>
              <p:tags r:id="rId9"/>
            </p:custDataLst>
          </p:nvPr>
        </p:nvSpPr>
        <p:spPr bwMode="auto">
          <a:xfrm rot="2655997">
            <a:off x="6529388" y="2743200"/>
            <a:ext cx="976312"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rPr>
              <a:t>账目</a:t>
            </a:r>
          </a:p>
        </p:txBody>
      </p:sp>
      <p:sp>
        <p:nvSpPr>
          <p:cNvPr id="14" name="MH_SubTitle_4">
            <a:extLst>
              <a:ext uri="{FF2B5EF4-FFF2-40B4-BE49-F238E27FC236}">
                <a16:creationId xmlns:a16="http://schemas.microsoft.com/office/drawing/2014/main" id="{D9B0A285-F10B-4C70-8DC4-25895454FF82}"/>
              </a:ext>
            </a:extLst>
          </p:cNvPr>
          <p:cNvSpPr txBox="1">
            <a:spLocks noChangeArrowheads="1"/>
          </p:cNvSpPr>
          <p:nvPr>
            <p:custDataLst>
              <p:tags r:id="rId10"/>
            </p:custDataLst>
          </p:nvPr>
        </p:nvSpPr>
        <p:spPr bwMode="auto">
          <a:xfrm rot="2655997">
            <a:off x="4710113" y="4525963"/>
            <a:ext cx="9763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1800" dirty="0">
                <a:solidFill>
                  <a:srgbClr val="FFFFFF"/>
                </a:solidFill>
              </a:rPr>
              <a:t>账目</a:t>
            </a:r>
          </a:p>
        </p:txBody>
      </p:sp>
      <p:sp>
        <p:nvSpPr>
          <p:cNvPr id="15" name="矩形 14">
            <a:extLst>
              <a:ext uri="{FF2B5EF4-FFF2-40B4-BE49-F238E27FC236}">
                <a16:creationId xmlns:a16="http://schemas.microsoft.com/office/drawing/2014/main" id="{C10DCC6D-E3BE-4C21-9DBA-57EA842452A4}"/>
              </a:ext>
            </a:extLst>
          </p:cNvPr>
          <p:cNvSpPr/>
          <p:nvPr/>
        </p:nvSpPr>
        <p:spPr>
          <a:xfrm>
            <a:off x="1886741" y="2173058"/>
            <a:ext cx="2938049" cy="1277273"/>
          </a:xfrm>
          <a:prstGeom prst="rect">
            <a:avLst/>
          </a:prstGeom>
        </p:spPr>
        <p:txBody>
          <a:bodyPr wrap="square">
            <a:spAutoFit/>
          </a:bodyPr>
          <a:lstStyle/>
          <a:p>
            <a:pPr algn="ctr">
              <a:lnSpc>
                <a:spcPct val="110000"/>
              </a:lnSpc>
            </a:pPr>
            <a:r>
              <a:rPr lang="en-US" altLang="zh-CN" sz="1400" dirty="0">
                <a:solidFill>
                  <a:srgbClr val="000000"/>
                </a:solidFill>
                <a:latin typeface="微软雅黑" panose="020B0503020204020204" pitchFamily="34" charset="-122"/>
                <a:ea typeface="微软雅黑" panose="020B0503020204020204" pitchFamily="34" charset="-122"/>
              </a:rPr>
              <a:t>1</a:t>
            </a:r>
            <a:r>
              <a:rPr lang="zh-CN" altLang="en-US" sz="1400" dirty="0">
                <a:solidFill>
                  <a:srgbClr val="000000"/>
                </a:solidFill>
                <a:latin typeface="微软雅黑" panose="020B0503020204020204" pitchFamily="34" charset="-122"/>
                <a:ea typeface="微软雅黑" panose="020B0503020204020204" pitchFamily="34" charset="-122"/>
              </a:rPr>
              <a:t>）收到</a:t>
            </a:r>
            <a:r>
              <a:rPr kumimoji="1" lang="zh-CN" altLang="en-US" sz="1400" dirty="0">
                <a:solidFill>
                  <a:srgbClr val="000000"/>
                </a:solidFill>
                <a:latin typeface="微软雅黑" panose="020B0503020204020204" pitchFamily="34" charset="-122"/>
                <a:ea typeface="微软雅黑" panose="020B0503020204020204" pitchFamily="34" charset="-122"/>
              </a:rPr>
              <a:t>填写无误且手续完备的转款申请单，在网上准确填写对方单位户名、开户行、账号、金额等信息，填写完整后，检查各项信息确定无误后方可点确认转帐</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16" name="标题 1">
            <a:extLst>
              <a:ext uri="{FF2B5EF4-FFF2-40B4-BE49-F238E27FC236}">
                <a16:creationId xmlns:a16="http://schemas.microsoft.com/office/drawing/2014/main" id="{E7048BAC-EF92-42A0-854C-A3D6C7B156ED}"/>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银行账目和支票管理</a:t>
            </a:r>
          </a:p>
        </p:txBody>
      </p:sp>
      <p:sp>
        <p:nvSpPr>
          <p:cNvPr id="17" name="矩形 16">
            <a:extLst>
              <a:ext uri="{FF2B5EF4-FFF2-40B4-BE49-F238E27FC236}">
                <a16:creationId xmlns:a16="http://schemas.microsoft.com/office/drawing/2014/main" id="{BF421060-D313-474D-91C9-1FF324CA82B4}"/>
              </a:ext>
            </a:extLst>
          </p:cNvPr>
          <p:cNvSpPr/>
          <p:nvPr/>
        </p:nvSpPr>
        <p:spPr>
          <a:xfrm>
            <a:off x="7588278" y="2161401"/>
            <a:ext cx="2090560" cy="1061829"/>
          </a:xfrm>
          <a:prstGeom prst="rect">
            <a:avLst/>
          </a:prstGeom>
        </p:spPr>
        <p:txBody>
          <a:bodyPr wrap="square">
            <a:spAutoFit/>
          </a:bodyPr>
          <a:lstStyle/>
          <a:p>
            <a:pPr>
              <a:lnSpc>
                <a:spcPct val="150000"/>
              </a:lnSpc>
              <a:buFont typeface="Wingdings" panose="05000000000000000000" pitchFamily="2" charset="2"/>
              <a:buNone/>
            </a:pPr>
            <a:r>
              <a:rPr lang="en-US" altLang="zh-CN" sz="1400" dirty="0">
                <a:solidFill>
                  <a:srgbClr val="000000"/>
                </a:solidFill>
                <a:latin typeface="微软雅黑" panose="020B0503020204020204" pitchFamily="34" charset="-122"/>
                <a:ea typeface="微软雅黑" panose="020B0503020204020204" pitchFamily="34" charset="-122"/>
              </a:rPr>
              <a:t>2</a:t>
            </a:r>
            <a:r>
              <a:rPr lang="zh-CN" altLang="en-US" sz="1400" dirty="0">
                <a:solidFill>
                  <a:srgbClr val="000000"/>
                </a:solidFill>
                <a:latin typeface="微软雅黑" panose="020B0503020204020204" pitchFamily="34" charset="-122"/>
                <a:ea typeface="微软雅黑" panose="020B0503020204020204" pitchFamily="34" charset="-122"/>
              </a:rPr>
              <a:t>）随时掌握银行金额，不签发空头支票。</a:t>
            </a:r>
          </a:p>
          <a:p>
            <a:pPr algn="ctr">
              <a:lnSpc>
                <a:spcPct val="150000"/>
              </a:lnSpc>
            </a:pP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37B1F6C0-5CFA-4568-BC28-6B8DB672F8B3}"/>
              </a:ext>
            </a:extLst>
          </p:cNvPr>
          <p:cNvSpPr/>
          <p:nvPr/>
        </p:nvSpPr>
        <p:spPr>
          <a:xfrm>
            <a:off x="2343330" y="4209211"/>
            <a:ext cx="2518121" cy="2031325"/>
          </a:xfrm>
          <a:prstGeom prst="rect">
            <a:avLst/>
          </a:prstGeom>
        </p:spPr>
        <p:txBody>
          <a:bodyPr wrap="square">
            <a:spAutoFit/>
          </a:bodyPr>
          <a:lstStyle/>
          <a:p>
            <a:pPr>
              <a:lnSpc>
                <a:spcPct val="150000"/>
              </a:lnSpc>
              <a:buFont typeface="Wingdings" panose="05000000000000000000" pitchFamily="2" charset="2"/>
              <a:buNone/>
            </a:pPr>
            <a:r>
              <a:rPr lang="en-US" altLang="zh-CN" sz="1400" dirty="0">
                <a:solidFill>
                  <a:srgbClr val="000000"/>
                </a:solidFill>
                <a:latin typeface="微软雅黑" panose="020B0503020204020204" pitchFamily="34" charset="-122"/>
                <a:ea typeface="微软雅黑" panose="020B0503020204020204" pitchFamily="34" charset="-122"/>
              </a:rPr>
              <a:t>3</a:t>
            </a:r>
            <a:r>
              <a:rPr lang="zh-CN" altLang="en-US" sz="1400" dirty="0">
                <a:solidFill>
                  <a:srgbClr val="000000"/>
                </a:solidFill>
                <a:latin typeface="微软雅黑" panose="020B0503020204020204" pitchFamily="34" charset="-122"/>
                <a:ea typeface="微软雅黑" panose="020B0503020204020204" pitchFamily="34" charset="-122"/>
              </a:rPr>
              <a:t>）每晚核查银行进出帐明细，确定各银行账户扣款和进款明细无误，如有问题及时查明原因，及时上报给各领导。</a:t>
            </a:r>
          </a:p>
          <a:p>
            <a:pPr>
              <a:lnSpc>
                <a:spcPct val="150000"/>
              </a:lnSpc>
              <a:buFont typeface="Wingdings" panose="05000000000000000000" pitchFamily="2" charset="2"/>
              <a:buNone/>
            </a:pPr>
            <a:endParaRPr lang="zh-CN" altLang="en-US" sz="1400" dirty="0">
              <a:solidFill>
                <a:srgbClr val="000000"/>
              </a:solidFill>
              <a:latin typeface="微软雅黑" panose="020B0503020204020204" pitchFamily="34" charset="-122"/>
              <a:ea typeface="微软雅黑" panose="020B0503020204020204" pitchFamily="34" charset="-122"/>
            </a:endParaRPr>
          </a:p>
          <a:p>
            <a:pPr algn="ctr">
              <a:lnSpc>
                <a:spcPct val="150000"/>
              </a:lnSpc>
            </a:pPr>
            <a:endParaRPr lang="zh-CN" altLang="en-US" sz="1400" dirty="0">
              <a:solidFill>
                <a:schemeClr val="tx2"/>
              </a:solidFill>
              <a:latin typeface="微软雅黑" panose="020B0503020204020204" pitchFamily="34" charset="-122"/>
              <a:ea typeface="微软雅黑" panose="020B0503020204020204" pitchFamily="34" charset="-122"/>
            </a:endParaRPr>
          </a:p>
        </p:txBody>
      </p:sp>
      <p:cxnSp>
        <p:nvCxnSpPr>
          <p:cNvPr id="20" name="直接连接符 19">
            <a:extLst>
              <a:ext uri="{FF2B5EF4-FFF2-40B4-BE49-F238E27FC236}">
                <a16:creationId xmlns:a16="http://schemas.microsoft.com/office/drawing/2014/main" id="{A821BEC0-11FB-4AC5-92F2-B3829BCAAD71}"/>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E414EF40-525A-4532-BF25-0AF3FEBBB3A7}"/>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19C591F6-65CD-4077-BA84-132A3E77A98F}"/>
              </a:ext>
            </a:extLst>
          </p:cNvPr>
          <p:cNvSpPr/>
          <p:nvPr/>
        </p:nvSpPr>
        <p:spPr>
          <a:xfrm>
            <a:off x="7579392" y="4532304"/>
            <a:ext cx="2938049" cy="1277273"/>
          </a:xfrm>
          <a:prstGeom prst="rect">
            <a:avLst/>
          </a:prstGeom>
        </p:spPr>
        <p:txBody>
          <a:bodyPr wrap="square">
            <a:spAutoFit/>
          </a:bodyPr>
          <a:lstStyle/>
          <a:p>
            <a:pPr algn="ctr">
              <a:lnSpc>
                <a:spcPct val="110000"/>
              </a:lnSpc>
            </a:pPr>
            <a:r>
              <a:rPr lang="en-US" altLang="zh-CN" sz="1400" dirty="0">
                <a:solidFill>
                  <a:srgbClr val="000000"/>
                </a:solidFill>
                <a:latin typeface="微软雅黑" panose="020B0503020204020204" pitchFamily="34" charset="-122"/>
                <a:ea typeface="微软雅黑" panose="020B0503020204020204" pitchFamily="34" charset="-122"/>
              </a:rPr>
              <a:t>1</a:t>
            </a:r>
            <a:r>
              <a:rPr lang="zh-CN" altLang="en-US" sz="1400" dirty="0">
                <a:solidFill>
                  <a:srgbClr val="000000"/>
                </a:solidFill>
                <a:latin typeface="微软雅黑" panose="020B0503020204020204" pitchFamily="34" charset="-122"/>
                <a:ea typeface="微软雅黑" panose="020B0503020204020204" pitchFamily="34" charset="-122"/>
              </a:rPr>
              <a:t>）收到</a:t>
            </a:r>
            <a:r>
              <a:rPr kumimoji="1" lang="zh-CN" altLang="en-US" sz="1400" dirty="0">
                <a:solidFill>
                  <a:srgbClr val="000000"/>
                </a:solidFill>
                <a:latin typeface="微软雅黑" panose="020B0503020204020204" pitchFamily="34" charset="-122"/>
                <a:ea typeface="微软雅黑" panose="020B0503020204020204" pitchFamily="34" charset="-122"/>
              </a:rPr>
              <a:t>填写无误且手续完备的转款申请单，在网上准确填写对方单位户名、开户行、账号、金额等信息，填写完整后，检查各项信息确定无误后方可点确认转帐</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51788183"/>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标题 1">
            <a:extLst>
              <a:ext uri="{FF2B5EF4-FFF2-40B4-BE49-F238E27FC236}">
                <a16:creationId xmlns:a16="http://schemas.microsoft.com/office/drawing/2014/main" id="{E7048BAC-EF92-42A0-854C-A3D6C7B156ED}"/>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银行账目和支票管理</a:t>
            </a:r>
          </a:p>
        </p:txBody>
      </p:sp>
      <p:cxnSp>
        <p:nvCxnSpPr>
          <p:cNvPr id="20" name="直接连接符 19">
            <a:extLst>
              <a:ext uri="{FF2B5EF4-FFF2-40B4-BE49-F238E27FC236}">
                <a16:creationId xmlns:a16="http://schemas.microsoft.com/office/drawing/2014/main" id="{A821BEC0-11FB-4AC5-92F2-B3829BCAAD71}"/>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E414EF40-525A-4532-BF25-0AF3FEBBB3A7}"/>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Group 57">
            <a:extLst>
              <a:ext uri="{FF2B5EF4-FFF2-40B4-BE49-F238E27FC236}">
                <a16:creationId xmlns:a16="http://schemas.microsoft.com/office/drawing/2014/main" id="{AF914AC0-03E0-428A-BFCE-16161A941911}"/>
              </a:ext>
            </a:extLst>
          </p:cNvPr>
          <p:cNvGrpSpPr/>
          <p:nvPr/>
        </p:nvGrpSpPr>
        <p:grpSpPr>
          <a:xfrm>
            <a:off x="7646859" y="4198592"/>
            <a:ext cx="1578204" cy="455600"/>
            <a:chOff x="7322671" y="4021246"/>
            <a:chExt cx="1496453" cy="432000"/>
          </a:xfrm>
        </p:grpSpPr>
        <p:sp>
          <p:nvSpPr>
            <p:cNvPr id="23" name="AutoShape 5">
              <a:extLst>
                <a:ext uri="{FF2B5EF4-FFF2-40B4-BE49-F238E27FC236}">
                  <a16:creationId xmlns:a16="http://schemas.microsoft.com/office/drawing/2014/main" id="{3043BA8B-F095-4759-9664-89D2057E9A59}"/>
                </a:ext>
              </a:extLst>
            </p:cNvPr>
            <p:cNvSpPr>
              <a:spLocks noChangeArrowheads="1"/>
            </p:cNvSpPr>
            <p:nvPr/>
          </p:nvSpPr>
          <p:spPr bwMode="auto">
            <a:xfrm flipV="1">
              <a:off x="7322671" y="4021246"/>
              <a:ext cx="1496453" cy="432000"/>
            </a:xfrm>
            <a:prstGeom prst="roundRect">
              <a:avLst>
                <a:gd name="adj" fmla="val 50000"/>
              </a:avLst>
            </a:prstGeom>
            <a:solidFill>
              <a:srgbClr val="1C546B"/>
            </a:solidFill>
            <a:ln w="9525" algn="ctr">
              <a:noFill/>
              <a:round/>
              <a:headEnd/>
              <a:tailEnd/>
            </a:ln>
            <a:effectLst/>
          </p:spPr>
          <p:txBody>
            <a:bodyPr wrap="none" anchor="ctr"/>
            <a:lstStyle/>
            <a:p>
              <a:pPr defTabSz="964326" fontAlgn="auto">
                <a:spcBef>
                  <a:spcPts val="0"/>
                </a:spcBef>
                <a:spcAft>
                  <a:spcPts val="0"/>
                </a:spcAft>
                <a:defRPr/>
              </a:pPr>
              <a:endParaRPr lang="zh-CN" altLang="en-US" sz="1898" kern="0" dirty="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4" name="Rektangel 161">
              <a:extLst>
                <a:ext uri="{FF2B5EF4-FFF2-40B4-BE49-F238E27FC236}">
                  <a16:creationId xmlns:a16="http://schemas.microsoft.com/office/drawing/2014/main" id="{6043AD38-2680-4B5C-BD90-D923B18DEB70}"/>
                </a:ext>
              </a:extLst>
            </p:cNvPr>
            <p:cNvSpPr>
              <a:spLocks noChangeArrowheads="1"/>
            </p:cNvSpPr>
            <p:nvPr/>
          </p:nvSpPr>
          <p:spPr bwMode="auto">
            <a:xfrm>
              <a:off x="7494423" y="4067087"/>
              <a:ext cx="957884" cy="32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16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16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zh-CN" altLang="en-US" sz="1600" b="1" dirty="0">
                  <a:solidFill>
                    <a:schemeClr val="bg1"/>
                  </a:solidFill>
                  <a:latin typeface="微软雅黑" panose="020B0503020204020204" pitchFamily="34" charset="-122"/>
                  <a:sym typeface="微软雅黑" panose="020B0503020204020204" pitchFamily="34" charset="-122"/>
                </a:rPr>
                <a:t>回款阶段</a:t>
              </a:r>
              <a:endParaRPr lang="zh-CN" altLang="en-US" sz="1100" dirty="0">
                <a:solidFill>
                  <a:schemeClr val="bg1"/>
                </a:solidFill>
                <a:ea typeface="宋体" panose="02010600030101010101" pitchFamily="2" charset="-122"/>
              </a:endParaRPr>
            </a:p>
          </p:txBody>
        </p:sp>
      </p:grpSp>
      <p:grpSp>
        <p:nvGrpSpPr>
          <p:cNvPr id="25" name="Group 55">
            <a:extLst>
              <a:ext uri="{FF2B5EF4-FFF2-40B4-BE49-F238E27FC236}">
                <a16:creationId xmlns:a16="http://schemas.microsoft.com/office/drawing/2014/main" id="{EFE7A084-AF4D-4546-BB37-8CE7293FCA69}"/>
              </a:ext>
            </a:extLst>
          </p:cNvPr>
          <p:cNvGrpSpPr/>
          <p:nvPr/>
        </p:nvGrpSpPr>
        <p:grpSpPr>
          <a:xfrm>
            <a:off x="3332925" y="4204421"/>
            <a:ext cx="1578204" cy="455600"/>
            <a:chOff x="3232198" y="4026773"/>
            <a:chExt cx="1496453" cy="432000"/>
          </a:xfrm>
        </p:grpSpPr>
        <p:sp>
          <p:nvSpPr>
            <p:cNvPr id="26" name="AutoShape 5">
              <a:extLst>
                <a:ext uri="{FF2B5EF4-FFF2-40B4-BE49-F238E27FC236}">
                  <a16:creationId xmlns:a16="http://schemas.microsoft.com/office/drawing/2014/main" id="{83E4BC1B-0A2F-4EFC-B426-3C1F9891F292}"/>
                </a:ext>
              </a:extLst>
            </p:cNvPr>
            <p:cNvSpPr>
              <a:spLocks noChangeArrowheads="1"/>
            </p:cNvSpPr>
            <p:nvPr/>
          </p:nvSpPr>
          <p:spPr bwMode="auto">
            <a:xfrm flipV="1">
              <a:off x="3232198" y="4026773"/>
              <a:ext cx="1496453" cy="432000"/>
            </a:xfrm>
            <a:prstGeom prst="roundRect">
              <a:avLst>
                <a:gd name="adj" fmla="val 50000"/>
              </a:avLst>
            </a:prstGeom>
            <a:solidFill>
              <a:srgbClr val="1C546B"/>
            </a:solidFill>
            <a:ln w="9525" algn="ctr">
              <a:noFill/>
              <a:round/>
              <a:headEnd/>
              <a:tailEnd/>
            </a:ln>
            <a:effectLst/>
          </p:spPr>
          <p:txBody>
            <a:bodyPr wrap="none" anchor="ctr"/>
            <a:lstStyle/>
            <a:p>
              <a:pPr defTabSz="964326" fontAlgn="auto">
                <a:spcBef>
                  <a:spcPts val="0"/>
                </a:spcBef>
                <a:spcAft>
                  <a:spcPts val="0"/>
                </a:spcAft>
                <a:defRPr/>
              </a:pPr>
              <a:endParaRPr lang="zh-CN" altLang="en-US" sz="1898" kern="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Rektangel 161">
              <a:extLst>
                <a:ext uri="{FF2B5EF4-FFF2-40B4-BE49-F238E27FC236}">
                  <a16:creationId xmlns:a16="http://schemas.microsoft.com/office/drawing/2014/main" id="{16E766D8-AB5A-4979-A115-BF1665B31DE0}"/>
                </a:ext>
              </a:extLst>
            </p:cNvPr>
            <p:cNvSpPr>
              <a:spLocks noChangeArrowheads="1"/>
            </p:cNvSpPr>
            <p:nvPr/>
          </p:nvSpPr>
          <p:spPr bwMode="auto">
            <a:xfrm>
              <a:off x="3451077" y="4067087"/>
              <a:ext cx="1053642" cy="35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16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16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zh-CN" altLang="en-US" sz="1800" b="1" dirty="0">
                  <a:solidFill>
                    <a:schemeClr val="bg1"/>
                  </a:solidFill>
                  <a:latin typeface="微软雅黑" panose="020B0503020204020204" pitchFamily="34" charset="-122"/>
                  <a:sym typeface="微软雅黑" panose="020B0503020204020204" pitchFamily="34" charset="-122"/>
                </a:rPr>
                <a:t>销售阶段</a:t>
              </a:r>
              <a:endParaRPr lang="zh-CN" altLang="en-US" sz="1200" dirty="0">
                <a:solidFill>
                  <a:schemeClr val="bg1"/>
                </a:solidFill>
                <a:ea typeface="宋体" panose="02010600030101010101" pitchFamily="2" charset="-122"/>
              </a:endParaRPr>
            </a:p>
          </p:txBody>
        </p:sp>
      </p:grpSp>
      <p:grpSp>
        <p:nvGrpSpPr>
          <p:cNvPr id="28" name="Group 56">
            <a:extLst>
              <a:ext uri="{FF2B5EF4-FFF2-40B4-BE49-F238E27FC236}">
                <a16:creationId xmlns:a16="http://schemas.microsoft.com/office/drawing/2014/main" id="{E50347B4-C2BA-439D-82C9-7DC7161EFEBA}"/>
              </a:ext>
            </a:extLst>
          </p:cNvPr>
          <p:cNvGrpSpPr/>
          <p:nvPr/>
        </p:nvGrpSpPr>
        <p:grpSpPr>
          <a:xfrm>
            <a:off x="5484948" y="4198592"/>
            <a:ext cx="1578204" cy="455600"/>
            <a:chOff x="5272747" y="4021246"/>
            <a:chExt cx="1496453" cy="432000"/>
          </a:xfrm>
        </p:grpSpPr>
        <p:sp>
          <p:nvSpPr>
            <p:cNvPr id="29" name="AutoShape 5">
              <a:extLst>
                <a:ext uri="{FF2B5EF4-FFF2-40B4-BE49-F238E27FC236}">
                  <a16:creationId xmlns:a16="http://schemas.microsoft.com/office/drawing/2014/main" id="{1DB32494-DB79-4B6E-BCFB-36FC39C284A6}"/>
                </a:ext>
              </a:extLst>
            </p:cNvPr>
            <p:cNvSpPr>
              <a:spLocks noChangeArrowheads="1"/>
            </p:cNvSpPr>
            <p:nvPr/>
          </p:nvSpPr>
          <p:spPr bwMode="auto">
            <a:xfrm flipV="1">
              <a:off x="5272747" y="4021246"/>
              <a:ext cx="1496453" cy="432000"/>
            </a:xfrm>
            <a:prstGeom prst="roundRect">
              <a:avLst>
                <a:gd name="adj" fmla="val 50000"/>
              </a:avLst>
            </a:prstGeom>
            <a:solidFill>
              <a:srgbClr val="1C546B"/>
            </a:solidFill>
            <a:ln w="9525" algn="ctr">
              <a:noFill/>
              <a:round/>
              <a:headEnd/>
              <a:tailEnd/>
            </a:ln>
            <a:effectLst/>
          </p:spPr>
          <p:txBody>
            <a:bodyPr wrap="none" anchor="ctr"/>
            <a:lstStyle/>
            <a:p>
              <a:pPr defTabSz="964326" fontAlgn="auto">
                <a:spcBef>
                  <a:spcPts val="0"/>
                </a:spcBef>
                <a:spcAft>
                  <a:spcPts val="0"/>
                </a:spcAft>
                <a:defRPr/>
              </a:pPr>
              <a:endParaRPr lang="zh-CN" altLang="en-US" sz="1898" kern="0" dirty="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0" name="Rektangel 161">
              <a:extLst>
                <a:ext uri="{FF2B5EF4-FFF2-40B4-BE49-F238E27FC236}">
                  <a16:creationId xmlns:a16="http://schemas.microsoft.com/office/drawing/2014/main" id="{A7AEAF0A-3DBA-45E4-B4C5-24933D2280C5}"/>
                </a:ext>
              </a:extLst>
            </p:cNvPr>
            <p:cNvSpPr>
              <a:spLocks noChangeArrowheads="1"/>
            </p:cNvSpPr>
            <p:nvPr/>
          </p:nvSpPr>
          <p:spPr bwMode="auto">
            <a:xfrm>
              <a:off x="5438473" y="4067071"/>
              <a:ext cx="1055162" cy="35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16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16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zh-CN" altLang="en-US" sz="1800" b="1" dirty="0">
                  <a:solidFill>
                    <a:schemeClr val="bg1"/>
                  </a:solidFill>
                  <a:latin typeface="微软雅黑" panose="020B0503020204020204" pitchFamily="34" charset="-122"/>
                  <a:sym typeface="微软雅黑" panose="020B0503020204020204" pitchFamily="34" charset="-122"/>
                </a:rPr>
                <a:t>蓄客阶段</a:t>
              </a:r>
              <a:endParaRPr lang="zh-CN" altLang="en-US" sz="1200" dirty="0">
                <a:solidFill>
                  <a:schemeClr val="bg1"/>
                </a:solidFill>
                <a:ea typeface="宋体" panose="02010600030101010101" pitchFamily="2" charset="-122"/>
              </a:endParaRPr>
            </a:p>
          </p:txBody>
        </p:sp>
      </p:grpSp>
      <p:grpSp>
        <p:nvGrpSpPr>
          <p:cNvPr id="31" name="Group 58">
            <a:extLst>
              <a:ext uri="{FF2B5EF4-FFF2-40B4-BE49-F238E27FC236}">
                <a16:creationId xmlns:a16="http://schemas.microsoft.com/office/drawing/2014/main" id="{6F28291C-E805-4865-8EDD-BF27D222E027}"/>
              </a:ext>
            </a:extLst>
          </p:cNvPr>
          <p:cNvGrpSpPr/>
          <p:nvPr/>
        </p:nvGrpSpPr>
        <p:grpSpPr>
          <a:xfrm>
            <a:off x="9756629" y="4198592"/>
            <a:ext cx="1578204" cy="455600"/>
            <a:chOff x="9323155" y="4021246"/>
            <a:chExt cx="1496453" cy="432000"/>
          </a:xfrm>
        </p:grpSpPr>
        <p:sp>
          <p:nvSpPr>
            <p:cNvPr id="32" name="AutoShape 5">
              <a:extLst>
                <a:ext uri="{FF2B5EF4-FFF2-40B4-BE49-F238E27FC236}">
                  <a16:creationId xmlns:a16="http://schemas.microsoft.com/office/drawing/2014/main" id="{F294359F-6CD9-44F2-9688-18D0C5C4A929}"/>
                </a:ext>
              </a:extLst>
            </p:cNvPr>
            <p:cNvSpPr>
              <a:spLocks noChangeArrowheads="1"/>
            </p:cNvSpPr>
            <p:nvPr/>
          </p:nvSpPr>
          <p:spPr bwMode="auto">
            <a:xfrm flipV="1">
              <a:off x="9323155" y="4021246"/>
              <a:ext cx="1496453" cy="432000"/>
            </a:xfrm>
            <a:prstGeom prst="roundRect">
              <a:avLst>
                <a:gd name="adj" fmla="val 50000"/>
              </a:avLst>
            </a:prstGeom>
            <a:solidFill>
              <a:srgbClr val="1C546B"/>
            </a:solidFill>
            <a:ln w="9525" algn="ctr">
              <a:noFill/>
              <a:round/>
              <a:headEnd/>
              <a:tailEnd/>
            </a:ln>
            <a:effectLst/>
          </p:spPr>
          <p:txBody>
            <a:bodyPr wrap="none" anchor="ctr"/>
            <a:lstStyle/>
            <a:p>
              <a:pPr defTabSz="964326" fontAlgn="auto">
                <a:spcBef>
                  <a:spcPts val="0"/>
                </a:spcBef>
                <a:spcAft>
                  <a:spcPts val="0"/>
                </a:spcAft>
                <a:defRPr/>
              </a:pPr>
              <a:endParaRPr lang="zh-CN" altLang="en-US" sz="1898" kern="0" dirty="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3" name="Rektangel 161">
              <a:extLst>
                <a:ext uri="{FF2B5EF4-FFF2-40B4-BE49-F238E27FC236}">
                  <a16:creationId xmlns:a16="http://schemas.microsoft.com/office/drawing/2014/main" id="{516044FA-048F-4A79-99C9-3F3DB71EB14A}"/>
                </a:ext>
              </a:extLst>
            </p:cNvPr>
            <p:cNvSpPr>
              <a:spLocks noChangeArrowheads="1"/>
            </p:cNvSpPr>
            <p:nvPr/>
          </p:nvSpPr>
          <p:spPr bwMode="auto">
            <a:xfrm>
              <a:off x="9589225" y="4067071"/>
              <a:ext cx="956363" cy="321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16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16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zh-CN" altLang="en-US" sz="1600" b="1" dirty="0">
                  <a:solidFill>
                    <a:schemeClr val="bg1"/>
                  </a:solidFill>
                  <a:latin typeface="微软雅黑" panose="020B0503020204020204" pitchFamily="34" charset="-122"/>
                  <a:sym typeface="微软雅黑" panose="020B0503020204020204" pitchFamily="34" charset="-122"/>
                </a:rPr>
                <a:t>销售阶段</a:t>
              </a:r>
              <a:endParaRPr lang="zh-CN" altLang="en-US" sz="1100" dirty="0">
                <a:solidFill>
                  <a:schemeClr val="bg1"/>
                </a:solidFill>
                <a:ea typeface="宋体" panose="02010600030101010101" pitchFamily="2" charset="-122"/>
              </a:endParaRPr>
            </a:p>
          </p:txBody>
        </p:sp>
      </p:grpSp>
      <p:sp>
        <p:nvSpPr>
          <p:cNvPr id="34" name="Rectangle 48">
            <a:extLst>
              <a:ext uri="{FF2B5EF4-FFF2-40B4-BE49-F238E27FC236}">
                <a16:creationId xmlns:a16="http://schemas.microsoft.com/office/drawing/2014/main" id="{F60375BA-D370-44FF-BA6A-B44AB307040E}"/>
              </a:ext>
            </a:extLst>
          </p:cNvPr>
          <p:cNvSpPr/>
          <p:nvPr/>
        </p:nvSpPr>
        <p:spPr>
          <a:xfrm>
            <a:off x="951936" y="4724988"/>
            <a:ext cx="2023543" cy="157979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不因为客户已交定金或签约就放松对客户的约访，直至客户交完全款或签完贷款协议，最后做好对客户的维护工作，使其仍然能带来新客户</a:t>
            </a:r>
            <a:endParaRPr lang="zh-CN" altLang="en-US" sz="1100"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endParaRPr lang="en-US" sz="1266"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sym typeface="Times New Roman" panose="02020603050405020304" pitchFamily="18" charset="0"/>
            </a:endParaRPr>
          </a:p>
        </p:txBody>
      </p:sp>
      <p:sp>
        <p:nvSpPr>
          <p:cNvPr id="35" name="Rectangle 50">
            <a:extLst>
              <a:ext uri="{FF2B5EF4-FFF2-40B4-BE49-F238E27FC236}">
                <a16:creationId xmlns:a16="http://schemas.microsoft.com/office/drawing/2014/main" id="{6C113190-AE8F-424D-B621-3EA04E794E51}"/>
              </a:ext>
            </a:extLst>
          </p:cNvPr>
          <p:cNvSpPr/>
          <p:nvPr/>
        </p:nvSpPr>
        <p:spPr>
          <a:xfrm>
            <a:off x="3107591" y="4724988"/>
            <a:ext cx="202354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持续大批量约访新客户，为开盘制造营销氛围，根据老客户情况制定约访计划，并加强老客户的开发，冲刺开盘</a:t>
            </a:r>
            <a:endParaRPr lang="en-US" altLang="zh-CN" sz="1100" dirty="0">
              <a:latin typeface="微软雅黑" panose="020B0503020204020204" pitchFamily="34" charset="-122"/>
              <a:ea typeface="微软雅黑" panose="020B0503020204020204" pitchFamily="34" charset="-122"/>
            </a:endParaRPr>
          </a:p>
        </p:txBody>
      </p:sp>
      <p:sp>
        <p:nvSpPr>
          <p:cNvPr id="36" name="Rectangle 51">
            <a:extLst>
              <a:ext uri="{FF2B5EF4-FFF2-40B4-BE49-F238E27FC236}">
                <a16:creationId xmlns:a16="http://schemas.microsoft.com/office/drawing/2014/main" id="{9A727086-8057-4F04-A39C-74BA6172C12C}"/>
              </a:ext>
            </a:extLst>
          </p:cNvPr>
          <p:cNvSpPr/>
          <p:nvPr/>
        </p:nvSpPr>
        <p:spPr>
          <a:xfrm>
            <a:off x="5288356" y="4724988"/>
            <a:ext cx="2023543" cy="1169551"/>
          </a:xfrm>
          <a:prstGeom prst="rect">
            <a:avLst/>
          </a:prstGeom>
        </p:spPr>
        <p:txBody>
          <a:bodyPr wrap="square">
            <a:spAutoFit/>
          </a:bodyPr>
          <a:lstStyle/>
          <a:p>
            <a:pPr>
              <a:spcBef>
                <a:spcPct val="50000"/>
              </a:spcBef>
            </a:pPr>
            <a:r>
              <a:rPr lang="zh-CN" altLang="en-US" sz="1400" dirty="0">
                <a:latin typeface="微软雅黑" panose="020B0503020204020204" pitchFamily="34" charset="-122"/>
                <a:ea typeface="微软雅黑" panose="020B0503020204020204" pitchFamily="34" charset="-122"/>
              </a:rPr>
              <a:t>主动寻找客户，全面梳理</a:t>
            </a:r>
            <a:r>
              <a:rPr lang="en-US" altLang="zh-CN" sz="1400" dirty="0">
                <a:latin typeface="微软雅黑" panose="020B0503020204020204" pitchFamily="34" charset="-122"/>
                <a:ea typeface="微软雅黑" panose="020B0503020204020204" pitchFamily="34" charset="-122"/>
              </a:rPr>
              <a:t>2013</a:t>
            </a:r>
            <a:r>
              <a:rPr lang="zh-CN" altLang="en-US" sz="1400" dirty="0">
                <a:latin typeface="微软雅黑" panose="020B0503020204020204" pitchFamily="34" charset="-122"/>
                <a:ea typeface="微软雅黑" panose="020B0503020204020204" pitchFamily="34" charset="-122"/>
              </a:rPr>
              <a:t>年客户资源并建立</a:t>
            </a:r>
            <a:r>
              <a:rPr lang="en-US" altLang="zh-CN" sz="1400" dirty="0">
                <a:latin typeface="微软雅黑" panose="020B0503020204020204" pitchFamily="34" charset="-122"/>
                <a:ea typeface="微软雅黑" panose="020B0503020204020204" pitchFamily="34" charset="-122"/>
              </a:rPr>
              <a:t>VIP</a:t>
            </a:r>
            <a:r>
              <a:rPr lang="zh-CN" altLang="en-US" sz="1400" dirty="0">
                <a:latin typeface="微软雅黑" panose="020B0503020204020204" pitchFamily="34" charset="-122"/>
                <a:ea typeface="微软雅黑" panose="020B0503020204020204" pitchFamily="34" charset="-122"/>
              </a:rPr>
              <a:t>客户档案，逐步积累客户为开盘做准备</a:t>
            </a:r>
          </a:p>
        </p:txBody>
      </p:sp>
      <p:sp>
        <p:nvSpPr>
          <p:cNvPr id="37" name="Rectangle 52">
            <a:extLst>
              <a:ext uri="{FF2B5EF4-FFF2-40B4-BE49-F238E27FC236}">
                <a16:creationId xmlns:a16="http://schemas.microsoft.com/office/drawing/2014/main" id="{A56BD78E-B875-4A96-9AD8-8B0C3F77FE60}"/>
              </a:ext>
            </a:extLst>
          </p:cNvPr>
          <p:cNvSpPr/>
          <p:nvPr/>
        </p:nvSpPr>
        <p:spPr>
          <a:xfrm>
            <a:off x="7427765" y="4724988"/>
            <a:ext cx="2023543" cy="1200329"/>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不因为客户已交定金或签约就放松对客户的约访，直至客户交完全款或签完贷款协议，最后做好对客户的维护工作，使其仍然能带来新客户</a:t>
            </a:r>
            <a:endParaRPr lang="zh-CN" altLang="en-US" sz="1050" dirty="0">
              <a:latin typeface="微软雅黑" panose="020B0503020204020204" pitchFamily="34" charset="-122"/>
              <a:ea typeface="微软雅黑" panose="020B0503020204020204" pitchFamily="34" charset="-122"/>
            </a:endParaRPr>
          </a:p>
        </p:txBody>
      </p:sp>
      <p:sp>
        <p:nvSpPr>
          <p:cNvPr id="38" name="Rectangle 53">
            <a:extLst>
              <a:ext uri="{FF2B5EF4-FFF2-40B4-BE49-F238E27FC236}">
                <a16:creationId xmlns:a16="http://schemas.microsoft.com/office/drawing/2014/main" id="{33285E61-3E2B-4EA8-94B6-CFC6A3622A94}"/>
              </a:ext>
            </a:extLst>
          </p:cNvPr>
          <p:cNvSpPr/>
          <p:nvPr/>
        </p:nvSpPr>
        <p:spPr>
          <a:xfrm>
            <a:off x="9529768" y="4724988"/>
            <a:ext cx="2023543" cy="1200329"/>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不因为客户已交定金或签约就放松对客户的约访，直至客户交完全款或签完贷款协议，最后做好对客户的维护工作，使其仍然能带来新客户</a:t>
            </a:r>
            <a:endParaRPr lang="zh-CN" altLang="en-US" sz="1050" dirty="0">
              <a:latin typeface="微软雅黑" panose="020B0503020204020204" pitchFamily="34" charset="-122"/>
              <a:ea typeface="微软雅黑" panose="020B0503020204020204" pitchFamily="34" charset="-122"/>
            </a:endParaRPr>
          </a:p>
        </p:txBody>
      </p:sp>
      <p:grpSp>
        <p:nvGrpSpPr>
          <p:cNvPr id="39" name="Group 41">
            <a:extLst>
              <a:ext uri="{FF2B5EF4-FFF2-40B4-BE49-F238E27FC236}">
                <a16:creationId xmlns:a16="http://schemas.microsoft.com/office/drawing/2014/main" id="{9F1D6AA2-A9DD-4B28-AA7E-C33AA3B03B53}"/>
              </a:ext>
            </a:extLst>
          </p:cNvPr>
          <p:cNvGrpSpPr/>
          <p:nvPr/>
        </p:nvGrpSpPr>
        <p:grpSpPr>
          <a:xfrm>
            <a:off x="1168758" y="4187084"/>
            <a:ext cx="1578204" cy="455600"/>
            <a:chOff x="1180135" y="4010334"/>
            <a:chExt cx="1496453" cy="432000"/>
          </a:xfrm>
        </p:grpSpPr>
        <p:sp>
          <p:nvSpPr>
            <p:cNvPr id="40" name="AutoShape 5">
              <a:extLst>
                <a:ext uri="{FF2B5EF4-FFF2-40B4-BE49-F238E27FC236}">
                  <a16:creationId xmlns:a16="http://schemas.microsoft.com/office/drawing/2014/main" id="{3C19651E-847E-4E43-BFB4-8079C71B9D6D}"/>
                </a:ext>
              </a:extLst>
            </p:cNvPr>
            <p:cNvSpPr>
              <a:spLocks noChangeArrowheads="1"/>
            </p:cNvSpPr>
            <p:nvPr/>
          </p:nvSpPr>
          <p:spPr bwMode="auto">
            <a:xfrm flipV="1">
              <a:off x="1180135" y="4010334"/>
              <a:ext cx="1496453" cy="432000"/>
            </a:xfrm>
            <a:prstGeom prst="roundRect">
              <a:avLst>
                <a:gd name="adj" fmla="val 50000"/>
              </a:avLst>
            </a:prstGeom>
            <a:solidFill>
              <a:schemeClr val="accent1"/>
            </a:solidFill>
            <a:ln w="9525" algn="ctr">
              <a:noFill/>
              <a:round/>
              <a:headEnd/>
              <a:tailEnd/>
            </a:ln>
            <a:effectLst/>
          </p:spPr>
          <p:txBody>
            <a:bodyPr wrap="none" anchor="ctr"/>
            <a:lstStyle/>
            <a:p>
              <a:pPr defTabSz="964326" fontAlgn="auto">
                <a:spcBef>
                  <a:spcPts val="0"/>
                </a:spcBef>
                <a:spcAft>
                  <a:spcPts val="0"/>
                </a:spcAft>
                <a:defRPr/>
              </a:pPr>
              <a:endParaRPr lang="zh-CN" altLang="en-US" sz="1898" kern="0">
                <a:solidFill>
                  <a:srgbClr val="11111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Rektangel 161">
              <a:extLst>
                <a:ext uri="{FF2B5EF4-FFF2-40B4-BE49-F238E27FC236}">
                  <a16:creationId xmlns:a16="http://schemas.microsoft.com/office/drawing/2014/main" id="{76379D3E-A67B-4C1F-8052-1D10C38B4D2D}"/>
                </a:ext>
              </a:extLst>
            </p:cNvPr>
            <p:cNvSpPr>
              <a:spLocks noChangeArrowheads="1"/>
            </p:cNvSpPr>
            <p:nvPr/>
          </p:nvSpPr>
          <p:spPr bwMode="auto">
            <a:xfrm>
              <a:off x="1387581" y="4067071"/>
              <a:ext cx="1055162" cy="35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8016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16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zh-CN" altLang="en-US" sz="1800" b="1" dirty="0">
                  <a:solidFill>
                    <a:schemeClr val="bg1"/>
                  </a:solidFill>
                  <a:latin typeface="微软雅黑" panose="020B0503020204020204" pitchFamily="34" charset="-122"/>
                  <a:sym typeface="微软雅黑" panose="020B0503020204020204" pitchFamily="34" charset="-122"/>
                </a:rPr>
                <a:t>回款阶段</a:t>
              </a:r>
              <a:endParaRPr lang="zh-CN" altLang="en-US" sz="1200" dirty="0">
                <a:solidFill>
                  <a:schemeClr val="bg1"/>
                </a:solidFill>
                <a:ea typeface="宋体" panose="02010600030101010101" pitchFamily="2" charset="-122"/>
              </a:endParaRPr>
            </a:p>
          </p:txBody>
        </p:sp>
      </p:grpSp>
      <p:grpSp>
        <p:nvGrpSpPr>
          <p:cNvPr id="42" name="Group 32">
            <a:extLst>
              <a:ext uri="{FF2B5EF4-FFF2-40B4-BE49-F238E27FC236}">
                <a16:creationId xmlns:a16="http://schemas.microsoft.com/office/drawing/2014/main" id="{4098148B-EE19-4981-BF77-390E3CDB3B30}"/>
              </a:ext>
            </a:extLst>
          </p:cNvPr>
          <p:cNvGrpSpPr/>
          <p:nvPr/>
        </p:nvGrpSpPr>
        <p:grpSpPr>
          <a:xfrm>
            <a:off x="919823" y="1893796"/>
            <a:ext cx="2356732" cy="2314235"/>
            <a:chOff x="944095" y="1835838"/>
            <a:chExt cx="2234654" cy="2194358"/>
          </a:xfrm>
        </p:grpSpPr>
        <p:sp>
          <p:nvSpPr>
            <p:cNvPr id="43" name="Line 33">
              <a:extLst>
                <a:ext uri="{FF2B5EF4-FFF2-40B4-BE49-F238E27FC236}">
                  <a16:creationId xmlns:a16="http://schemas.microsoft.com/office/drawing/2014/main" id="{F6CBE678-EEA5-4833-B55F-6666F59722D7}"/>
                </a:ext>
              </a:extLst>
            </p:cNvPr>
            <p:cNvSpPr>
              <a:spLocks noChangeShapeType="1"/>
            </p:cNvSpPr>
            <p:nvPr/>
          </p:nvSpPr>
          <p:spPr bwMode="auto">
            <a:xfrm flipV="1">
              <a:off x="1588348" y="3429485"/>
              <a:ext cx="0" cy="600711"/>
            </a:xfrm>
            <a:prstGeom prst="line">
              <a:avLst/>
            </a:prstGeom>
            <a:ln>
              <a:solidFill>
                <a:schemeClr val="accent1"/>
              </a:solidFill>
              <a:headEnd/>
              <a:tailEnd/>
            </a:ln>
          </p:spPr>
          <p:style>
            <a:lnRef idx="2">
              <a:schemeClr val="accent1"/>
            </a:lnRef>
            <a:fillRef idx="0">
              <a:schemeClr val="accent1"/>
            </a:fillRef>
            <a:effectRef idx="1">
              <a:schemeClr val="accent1"/>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4" name="Group 1">
              <a:extLst>
                <a:ext uri="{FF2B5EF4-FFF2-40B4-BE49-F238E27FC236}">
                  <a16:creationId xmlns:a16="http://schemas.microsoft.com/office/drawing/2014/main" id="{55509C5F-6E79-44AC-9769-24116457FFF2}"/>
                </a:ext>
              </a:extLst>
            </p:cNvPr>
            <p:cNvGrpSpPr/>
            <p:nvPr/>
          </p:nvGrpSpPr>
          <p:grpSpPr>
            <a:xfrm>
              <a:off x="944095" y="1835838"/>
              <a:ext cx="2234654" cy="1434898"/>
              <a:chOff x="944095" y="1835838"/>
              <a:chExt cx="2234654" cy="1434898"/>
            </a:xfrm>
          </p:grpSpPr>
          <p:sp>
            <p:nvSpPr>
              <p:cNvPr id="45" name="Freeform 2">
                <a:extLst>
                  <a:ext uri="{FF2B5EF4-FFF2-40B4-BE49-F238E27FC236}">
                    <a16:creationId xmlns:a16="http://schemas.microsoft.com/office/drawing/2014/main" id="{4A21B1D2-C1B6-466E-A9BE-B3EE14E324C0}"/>
                  </a:ext>
                </a:extLst>
              </p:cNvPr>
              <p:cNvSpPr/>
              <p:nvPr/>
            </p:nvSpPr>
            <p:spPr>
              <a:xfrm>
                <a:off x="944095"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1"/>
              </a:solidFill>
              <a:ln w="25400">
                <a:solidFill>
                  <a:schemeClr val="bg1">
                    <a:lumMod val="95000"/>
                  </a:schemeClr>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126">
                  <a:lnSpc>
                    <a:spcPct val="90000"/>
                  </a:lnSpc>
                  <a:spcAft>
                    <a:spcPct val="35000"/>
                  </a:spcAft>
                </a:pPr>
                <a:endParaRPr lang="id-ID" sz="6749">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6" name="Freeform 36">
                <a:extLst>
                  <a:ext uri="{FF2B5EF4-FFF2-40B4-BE49-F238E27FC236}">
                    <a16:creationId xmlns:a16="http://schemas.microsoft.com/office/drawing/2014/main" id="{CE6B4368-6F8A-45E2-A97F-F311345D0B79}"/>
                  </a:ext>
                </a:extLst>
              </p:cNvPr>
              <p:cNvSpPr>
                <a:spLocks noEditPoints="1"/>
              </p:cNvSpPr>
              <p:nvPr/>
            </p:nvSpPr>
            <p:spPr bwMode="auto">
              <a:xfrm>
                <a:off x="1718974" y="2225380"/>
                <a:ext cx="527434" cy="593800"/>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47" name="Group 33">
            <a:extLst>
              <a:ext uri="{FF2B5EF4-FFF2-40B4-BE49-F238E27FC236}">
                <a16:creationId xmlns:a16="http://schemas.microsoft.com/office/drawing/2014/main" id="{FE1028F7-9D14-4548-B87B-6C4F348991E0}"/>
              </a:ext>
            </a:extLst>
          </p:cNvPr>
          <p:cNvGrpSpPr/>
          <p:nvPr/>
        </p:nvGrpSpPr>
        <p:grpSpPr>
          <a:xfrm>
            <a:off x="3040883" y="1893796"/>
            <a:ext cx="2356732" cy="2293288"/>
            <a:chOff x="2955284" y="1835838"/>
            <a:chExt cx="2234654" cy="2174496"/>
          </a:xfrm>
        </p:grpSpPr>
        <p:sp>
          <p:nvSpPr>
            <p:cNvPr id="48" name="Line 33">
              <a:extLst>
                <a:ext uri="{FF2B5EF4-FFF2-40B4-BE49-F238E27FC236}">
                  <a16:creationId xmlns:a16="http://schemas.microsoft.com/office/drawing/2014/main" id="{B3C491DA-D881-40C3-93B2-8FBFFA9A2B73}"/>
                </a:ext>
              </a:extLst>
            </p:cNvPr>
            <p:cNvSpPr>
              <a:spLocks noChangeShapeType="1"/>
            </p:cNvSpPr>
            <p:nvPr/>
          </p:nvSpPr>
          <p:spPr bwMode="auto">
            <a:xfrm flipV="1">
              <a:off x="3603579" y="3412270"/>
              <a:ext cx="0" cy="598064"/>
            </a:xfrm>
            <a:prstGeom prst="line">
              <a:avLst/>
            </a:prstGeom>
            <a:ln>
              <a:solidFill>
                <a:schemeClr val="accent2"/>
              </a:solidFill>
              <a:headEnd/>
              <a:tailEnd/>
            </a:ln>
          </p:spPr>
          <p:style>
            <a:lnRef idx="2">
              <a:schemeClr val="accent6"/>
            </a:lnRef>
            <a:fillRef idx="0">
              <a:schemeClr val="accent6"/>
            </a:fillRef>
            <a:effectRef idx="1">
              <a:schemeClr val="accent6"/>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9" name="Group 27">
              <a:extLst>
                <a:ext uri="{FF2B5EF4-FFF2-40B4-BE49-F238E27FC236}">
                  <a16:creationId xmlns:a16="http://schemas.microsoft.com/office/drawing/2014/main" id="{A74B8675-3528-443E-804E-76BD87D596B3}"/>
                </a:ext>
              </a:extLst>
            </p:cNvPr>
            <p:cNvGrpSpPr/>
            <p:nvPr/>
          </p:nvGrpSpPr>
          <p:grpSpPr>
            <a:xfrm>
              <a:off x="2955284" y="1835838"/>
              <a:ext cx="2234654" cy="1434898"/>
              <a:chOff x="2955284" y="1835838"/>
              <a:chExt cx="2234654" cy="1434898"/>
            </a:xfrm>
          </p:grpSpPr>
          <p:sp>
            <p:nvSpPr>
              <p:cNvPr id="50" name="Freeform 3">
                <a:extLst>
                  <a:ext uri="{FF2B5EF4-FFF2-40B4-BE49-F238E27FC236}">
                    <a16:creationId xmlns:a16="http://schemas.microsoft.com/office/drawing/2014/main" id="{DB26A231-3F48-499C-87A1-270178FA05A5}"/>
                  </a:ext>
                </a:extLst>
              </p:cNvPr>
              <p:cNvSpPr/>
              <p:nvPr/>
            </p:nvSpPr>
            <p:spPr>
              <a:xfrm>
                <a:off x="2955284"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rgbClr val="1C546B"/>
              </a:solidFill>
              <a:ln w="25400">
                <a:solidFill>
                  <a:schemeClr val="bg1">
                    <a:lumMod val="95000"/>
                  </a:schemeClr>
                </a:solidFill>
              </a:ln>
            </p:spPr>
            <p:style>
              <a:lnRef idx="2">
                <a:schemeClr val="lt1">
                  <a:hueOff val="0"/>
                  <a:satOff val="0"/>
                  <a:lumOff val="0"/>
                  <a:alphaOff val="0"/>
                </a:schemeClr>
              </a:lnRef>
              <a:fillRef idx="1">
                <a:schemeClr val="accent5">
                  <a:hueOff val="-1438237"/>
                  <a:satOff val="14549"/>
                  <a:lumOff val="-2549"/>
                  <a:alphaOff val="0"/>
                </a:schemeClr>
              </a:fillRef>
              <a:effectRef idx="0">
                <a:schemeClr val="accent5">
                  <a:hueOff val="-1438237"/>
                  <a:satOff val="14549"/>
                  <a:lumOff val="-2549"/>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126">
                  <a:lnSpc>
                    <a:spcPct val="90000"/>
                  </a:lnSpc>
                  <a:spcAft>
                    <a:spcPct val="35000"/>
                  </a:spcAft>
                </a:pPr>
                <a:endParaRPr lang="id-ID" sz="6749"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51" name="Group 38">
                <a:extLst>
                  <a:ext uri="{FF2B5EF4-FFF2-40B4-BE49-F238E27FC236}">
                    <a16:creationId xmlns:a16="http://schemas.microsoft.com/office/drawing/2014/main" id="{26E457EF-6B27-47C4-AB7C-AF9FCA491582}"/>
                  </a:ext>
                </a:extLst>
              </p:cNvPr>
              <p:cNvGrpSpPr/>
              <p:nvPr/>
            </p:nvGrpSpPr>
            <p:grpSpPr>
              <a:xfrm>
                <a:off x="3753497" y="2263857"/>
                <a:ext cx="528935" cy="525686"/>
                <a:chOff x="4389021" y="3475038"/>
                <a:chExt cx="268350" cy="266701"/>
              </a:xfrm>
              <a:solidFill>
                <a:schemeClr val="bg1"/>
              </a:solidFill>
            </p:grpSpPr>
            <p:sp>
              <p:nvSpPr>
                <p:cNvPr id="52" name="Freeform 105">
                  <a:extLst>
                    <a:ext uri="{FF2B5EF4-FFF2-40B4-BE49-F238E27FC236}">
                      <a16:creationId xmlns:a16="http://schemas.microsoft.com/office/drawing/2014/main" id="{7989C993-E33D-4649-A1C5-6DBA9FDA2B40}"/>
                    </a:ext>
                  </a:extLst>
                </p:cNvPr>
                <p:cNvSpPr>
                  <a:spLocks/>
                </p:cNvSpPr>
                <p:nvPr/>
              </p:nvSpPr>
              <p:spPr bwMode="auto">
                <a:xfrm>
                  <a:off x="4389021"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3" name="Freeform 106">
                  <a:extLst>
                    <a:ext uri="{FF2B5EF4-FFF2-40B4-BE49-F238E27FC236}">
                      <a16:creationId xmlns:a16="http://schemas.microsoft.com/office/drawing/2014/main" id="{292BEA4D-A343-4A06-A4B2-391537843C9F}"/>
                    </a:ext>
                  </a:extLst>
                </p:cNvPr>
                <p:cNvSpPr>
                  <a:spLocks noEditPoints="1"/>
                </p:cNvSpPr>
                <p:nvPr/>
              </p:nvSpPr>
              <p:spPr bwMode="auto">
                <a:xfrm>
                  <a:off x="4409721"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grpSp>
        <p:nvGrpSpPr>
          <p:cNvPr id="54" name="Group 34">
            <a:extLst>
              <a:ext uri="{FF2B5EF4-FFF2-40B4-BE49-F238E27FC236}">
                <a16:creationId xmlns:a16="http://schemas.microsoft.com/office/drawing/2014/main" id="{2959678A-3F5B-44B4-AA4C-94FBB3FA64F4}"/>
              </a:ext>
            </a:extLst>
          </p:cNvPr>
          <p:cNvGrpSpPr/>
          <p:nvPr/>
        </p:nvGrpSpPr>
        <p:grpSpPr>
          <a:xfrm>
            <a:off x="5161943" y="1893796"/>
            <a:ext cx="2356732" cy="2314235"/>
            <a:chOff x="4966473" y="1835838"/>
            <a:chExt cx="2234654" cy="2194358"/>
          </a:xfrm>
        </p:grpSpPr>
        <p:sp>
          <p:nvSpPr>
            <p:cNvPr id="55" name="Line 33">
              <a:extLst>
                <a:ext uri="{FF2B5EF4-FFF2-40B4-BE49-F238E27FC236}">
                  <a16:creationId xmlns:a16="http://schemas.microsoft.com/office/drawing/2014/main" id="{E32DFC87-2D0F-4163-9892-7DCC5C9F4DF7}"/>
                </a:ext>
              </a:extLst>
            </p:cNvPr>
            <p:cNvSpPr>
              <a:spLocks noChangeShapeType="1"/>
            </p:cNvSpPr>
            <p:nvPr/>
          </p:nvSpPr>
          <p:spPr bwMode="auto">
            <a:xfrm flipV="1">
              <a:off x="5615822" y="3429485"/>
              <a:ext cx="0" cy="600711"/>
            </a:xfrm>
            <a:prstGeom prst="line">
              <a:avLst/>
            </a:prstGeom>
            <a:ln>
              <a:solidFill>
                <a:schemeClr val="accent3"/>
              </a:solidFill>
              <a:headEnd/>
              <a:tailEnd/>
            </a:ln>
          </p:spPr>
          <p:style>
            <a:lnRef idx="2">
              <a:schemeClr val="accent4"/>
            </a:lnRef>
            <a:fillRef idx="0">
              <a:schemeClr val="accent4"/>
            </a:fillRef>
            <a:effectRef idx="1">
              <a:schemeClr val="accent4"/>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56" name="Group 28">
              <a:extLst>
                <a:ext uri="{FF2B5EF4-FFF2-40B4-BE49-F238E27FC236}">
                  <a16:creationId xmlns:a16="http://schemas.microsoft.com/office/drawing/2014/main" id="{98BD2F57-AA52-40CC-8CA9-FBD9D1D7EA7A}"/>
                </a:ext>
              </a:extLst>
            </p:cNvPr>
            <p:cNvGrpSpPr/>
            <p:nvPr/>
          </p:nvGrpSpPr>
          <p:grpSpPr>
            <a:xfrm>
              <a:off x="4966473" y="1835838"/>
              <a:ext cx="2234654" cy="1434898"/>
              <a:chOff x="4966473" y="1835838"/>
              <a:chExt cx="2234654" cy="1434898"/>
            </a:xfrm>
          </p:grpSpPr>
          <p:sp>
            <p:nvSpPr>
              <p:cNvPr id="57" name="Freeform 4">
                <a:extLst>
                  <a:ext uri="{FF2B5EF4-FFF2-40B4-BE49-F238E27FC236}">
                    <a16:creationId xmlns:a16="http://schemas.microsoft.com/office/drawing/2014/main" id="{27F69349-0B13-4D48-9260-211DE967C606}"/>
                  </a:ext>
                </a:extLst>
              </p:cNvPr>
              <p:cNvSpPr/>
              <p:nvPr/>
            </p:nvSpPr>
            <p:spPr>
              <a:xfrm>
                <a:off x="4966473"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rgbClr val="1C546B"/>
              </a:solidFill>
              <a:ln w="25400">
                <a:solidFill>
                  <a:schemeClr val="bg1">
                    <a:lumMod val="95000"/>
                  </a:schemeClr>
                </a:solidFill>
              </a:ln>
            </p:spPr>
            <p:style>
              <a:lnRef idx="2">
                <a:schemeClr val="lt1">
                  <a:hueOff val="0"/>
                  <a:satOff val="0"/>
                  <a:lumOff val="0"/>
                  <a:alphaOff val="0"/>
                </a:schemeClr>
              </a:lnRef>
              <a:fillRef idx="1">
                <a:schemeClr val="accent5">
                  <a:hueOff val="-2876473"/>
                  <a:satOff val="29098"/>
                  <a:lumOff val="-5098"/>
                  <a:alphaOff val="0"/>
                </a:schemeClr>
              </a:fillRef>
              <a:effectRef idx="0">
                <a:schemeClr val="accent5">
                  <a:hueOff val="-2876473"/>
                  <a:satOff val="29098"/>
                  <a:lumOff val="-5098"/>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126">
                  <a:lnSpc>
                    <a:spcPct val="90000"/>
                  </a:lnSpc>
                  <a:spcAft>
                    <a:spcPct val="35000"/>
                  </a:spcAft>
                </a:pPr>
                <a:endParaRPr lang="id-ID" sz="6749"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58" name="Freeform 101">
                <a:extLst>
                  <a:ext uri="{FF2B5EF4-FFF2-40B4-BE49-F238E27FC236}">
                    <a16:creationId xmlns:a16="http://schemas.microsoft.com/office/drawing/2014/main" id="{A9E14E03-CAB0-4C90-AFC8-006A136A374E}"/>
                  </a:ext>
                </a:extLst>
              </p:cNvPr>
              <p:cNvSpPr>
                <a:spLocks noEditPoints="1"/>
              </p:cNvSpPr>
              <p:nvPr/>
            </p:nvSpPr>
            <p:spPr bwMode="auto">
              <a:xfrm>
                <a:off x="5685803" y="2285747"/>
                <a:ext cx="609379" cy="563777"/>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59" name="Group 35">
            <a:extLst>
              <a:ext uri="{FF2B5EF4-FFF2-40B4-BE49-F238E27FC236}">
                <a16:creationId xmlns:a16="http://schemas.microsoft.com/office/drawing/2014/main" id="{FEA35BE8-BF61-4FD0-BD91-AB8D78A33C33}"/>
              </a:ext>
            </a:extLst>
          </p:cNvPr>
          <p:cNvGrpSpPr/>
          <p:nvPr/>
        </p:nvGrpSpPr>
        <p:grpSpPr>
          <a:xfrm>
            <a:off x="7283002" y="1893796"/>
            <a:ext cx="2356732" cy="2293288"/>
            <a:chOff x="6977662" y="1835838"/>
            <a:chExt cx="2234654" cy="2174496"/>
          </a:xfrm>
        </p:grpSpPr>
        <p:sp>
          <p:nvSpPr>
            <p:cNvPr id="60" name="Line 33">
              <a:extLst>
                <a:ext uri="{FF2B5EF4-FFF2-40B4-BE49-F238E27FC236}">
                  <a16:creationId xmlns:a16="http://schemas.microsoft.com/office/drawing/2014/main" id="{50D58E33-7D04-49F8-AAC4-CF4DAABB72B9}"/>
                </a:ext>
              </a:extLst>
            </p:cNvPr>
            <p:cNvSpPr>
              <a:spLocks noChangeShapeType="1"/>
            </p:cNvSpPr>
            <p:nvPr/>
          </p:nvSpPr>
          <p:spPr bwMode="auto">
            <a:xfrm flipV="1">
              <a:off x="7622109" y="3412270"/>
              <a:ext cx="0" cy="598064"/>
            </a:xfrm>
            <a:prstGeom prst="line">
              <a:avLst/>
            </a:prstGeom>
            <a:ln w="12700">
              <a:solidFill>
                <a:schemeClr val="accent1"/>
              </a:solidFill>
              <a:headEnd/>
              <a:tailEnd/>
            </a:ln>
          </p:spPr>
          <p:style>
            <a:lnRef idx="3">
              <a:schemeClr val="accent3"/>
            </a:lnRef>
            <a:fillRef idx="0">
              <a:schemeClr val="accent3"/>
            </a:fillRef>
            <a:effectRef idx="2">
              <a:schemeClr val="accent3"/>
            </a:effectRef>
            <a:fontRef idx="minor">
              <a:schemeClr val="tx1"/>
            </a:fontRef>
          </p:style>
          <p:txBody>
            <a:bodyPr/>
            <a:lstStyle/>
            <a:p>
              <a:pPr fontAlgn="auto">
                <a:spcBef>
                  <a:spcPts val="0"/>
                </a:spcBef>
                <a:spcAft>
                  <a:spcPts val="0"/>
                </a:spcAft>
                <a:defRPr/>
              </a:pPr>
              <a:endParaRPr lang="da-DK" kern="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61" name="Group 29">
              <a:extLst>
                <a:ext uri="{FF2B5EF4-FFF2-40B4-BE49-F238E27FC236}">
                  <a16:creationId xmlns:a16="http://schemas.microsoft.com/office/drawing/2014/main" id="{FB532634-186E-4F21-A105-27AA9203E018}"/>
                </a:ext>
              </a:extLst>
            </p:cNvPr>
            <p:cNvGrpSpPr/>
            <p:nvPr/>
          </p:nvGrpSpPr>
          <p:grpSpPr>
            <a:xfrm>
              <a:off x="6977662" y="1835838"/>
              <a:ext cx="2234654" cy="1434898"/>
              <a:chOff x="6977662" y="1835838"/>
              <a:chExt cx="2234654" cy="1434898"/>
            </a:xfrm>
          </p:grpSpPr>
          <p:sp>
            <p:nvSpPr>
              <p:cNvPr id="62" name="Freeform 5">
                <a:extLst>
                  <a:ext uri="{FF2B5EF4-FFF2-40B4-BE49-F238E27FC236}">
                    <a16:creationId xmlns:a16="http://schemas.microsoft.com/office/drawing/2014/main" id="{D5E062EC-1C6C-4D4D-8501-559ED776402A}"/>
                  </a:ext>
                </a:extLst>
              </p:cNvPr>
              <p:cNvSpPr/>
              <p:nvPr/>
            </p:nvSpPr>
            <p:spPr>
              <a:xfrm>
                <a:off x="6977662"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rgbClr val="1C546B"/>
              </a:solidFill>
              <a:ln w="25400">
                <a:solidFill>
                  <a:schemeClr val="bg1">
                    <a:lumMod val="95000"/>
                  </a:schemeClr>
                </a:solidFill>
              </a:ln>
            </p:spPr>
            <p:style>
              <a:lnRef idx="2">
                <a:schemeClr val="lt1">
                  <a:hueOff val="0"/>
                  <a:satOff val="0"/>
                  <a:lumOff val="0"/>
                  <a:alphaOff val="0"/>
                </a:schemeClr>
              </a:lnRef>
              <a:fillRef idx="1">
                <a:schemeClr val="accent5">
                  <a:hueOff val="-4314710"/>
                  <a:satOff val="43647"/>
                  <a:lumOff val="-7647"/>
                  <a:alphaOff val="0"/>
                </a:schemeClr>
              </a:fillRef>
              <a:effectRef idx="0">
                <a:schemeClr val="accent5">
                  <a:hueOff val="-4314710"/>
                  <a:satOff val="43647"/>
                  <a:lumOff val="-7647"/>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126">
                  <a:lnSpc>
                    <a:spcPct val="90000"/>
                  </a:lnSpc>
                  <a:spcAft>
                    <a:spcPct val="35000"/>
                  </a:spcAft>
                </a:pPr>
                <a:endParaRPr lang="id-ID" sz="6749">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3" name="Freeform 51">
                <a:extLst>
                  <a:ext uri="{FF2B5EF4-FFF2-40B4-BE49-F238E27FC236}">
                    <a16:creationId xmlns:a16="http://schemas.microsoft.com/office/drawing/2014/main" id="{ECE1D0A9-23E5-4663-9896-C89DBF7653E8}"/>
                  </a:ext>
                </a:extLst>
              </p:cNvPr>
              <p:cNvSpPr>
                <a:spLocks noEditPoints="1"/>
              </p:cNvSpPr>
              <p:nvPr/>
            </p:nvSpPr>
            <p:spPr bwMode="auto">
              <a:xfrm>
                <a:off x="7678394" y="2346939"/>
                <a:ext cx="589944" cy="487345"/>
              </a:xfrm>
              <a:custGeom>
                <a:avLst/>
                <a:gdLst>
                  <a:gd name="T0" fmla="*/ 83 w 107"/>
                  <a:gd name="T1" fmla="*/ 63 h 88"/>
                  <a:gd name="T2" fmla="*/ 83 w 107"/>
                  <a:gd name="T3" fmla="*/ 7 h 88"/>
                  <a:gd name="T4" fmla="*/ 83 w 107"/>
                  <a:gd name="T5" fmla="*/ 3 h 88"/>
                  <a:gd name="T6" fmla="*/ 85 w 107"/>
                  <a:gd name="T7" fmla="*/ 0 h 88"/>
                  <a:gd name="T8" fmla="*/ 87 w 107"/>
                  <a:gd name="T9" fmla="*/ 0 h 88"/>
                  <a:gd name="T10" fmla="*/ 89 w 107"/>
                  <a:gd name="T11" fmla="*/ 0 h 88"/>
                  <a:gd name="T12" fmla="*/ 89 w 107"/>
                  <a:gd name="T13" fmla="*/ 69 h 88"/>
                  <a:gd name="T14" fmla="*/ 87 w 107"/>
                  <a:gd name="T15" fmla="*/ 70 h 88"/>
                  <a:gd name="T16" fmla="*/ 85 w 107"/>
                  <a:gd name="T17" fmla="*/ 69 h 88"/>
                  <a:gd name="T18" fmla="*/ 83 w 107"/>
                  <a:gd name="T19" fmla="*/ 67 h 88"/>
                  <a:gd name="T20" fmla="*/ 83 w 107"/>
                  <a:gd name="T21" fmla="*/ 63 h 88"/>
                  <a:gd name="T22" fmla="*/ 24 w 107"/>
                  <a:gd name="T23" fmla="*/ 63 h 88"/>
                  <a:gd name="T24" fmla="*/ 24 w 107"/>
                  <a:gd name="T25" fmla="*/ 7 h 88"/>
                  <a:gd name="T26" fmla="*/ 24 w 107"/>
                  <a:gd name="T27" fmla="*/ 3 h 88"/>
                  <a:gd name="T28" fmla="*/ 22 w 107"/>
                  <a:gd name="T29" fmla="*/ 0 h 88"/>
                  <a:gd name="T30" fmla="*/ 20 w 107"/>
                  <a:gd name="T31" fmla="*/ 0 h 88"/>
                  <a:gd name="T32" fmla="*/ 18 w 107"/>
                  <a:gd name="T33" fmla="*/ 0 h 88"/>
                  <a:gd name="T34" fmla="*/ 18 w 107"/>
                  <a:gd name="T35" fmla="*/ 69 h 88"/>
                  <a:gd name="T36" fmla="*/ 20 w 107"/>
                  <a:gd name="T37" fmla="*/ 70 h 88"/>
                  <a:gd name="T38" fmla="*/ 22 w 107"/>
                  <a:gd name="T39" fmla="*/ 69 h 88"/>
                  <a:gd name="T40" fmla="*/ 24 w 107"/>
                  <a:gd name="T41" fmla="*/ 67 h 88"/>
                  <a:gd name="T42" fmla="*/ 24 w 107"/>
                  <a:gd name="T43" fmla="*/ 63 h 88"/>
                  <a:gd name="T44" fmla="*/ 36 w 107"/>
                  <a:gd name="T45" fmla="*/ 51 h 88"/>
                  <a:gd name="T46" fmla="*/ 36 w 107"/>
                  <a:gd name="T47" fmla="*/ 55 h 88"/>
                  <a:gd name="T48" fmla="*/ 33 w 107"/>
                  <a:gd name="T49" fmla="*/ 58 h 88"/>
                  <a:gd name="T50" fmla="*/ 31 w 107"/>
                  <a:gd name="T51" fmla="*/ 59 h 88"/>
                  <a:gd name="T52" fmla="*/ 29 w 107"/>
                  <a:gd name="T53" fmla="*/ 58 h 88"/>
                  <a:gd name="T54" fmla="*/ 29 w 107"/>
                  <a:gd name="T55" fmla="*/ 12 h 88"/>
                  <a:gd name="T56" fmla="*/ 31 w 107"/>
                  <a:gd name="T57" fmla="*/ 11 h 88"/>
                  <a:gd name="T58" fmla="*/ 33 w 107"/>
                  <a:gd name="T59" fmla="*/ 12 h 88"/>
                  <a:gd name="T60" fmla="*/ 36 w 107"/>
                  <a:gd name="T61" fmla="*/ 14 h 88"/>
                  <a:gd name="T62" fmla="*/ 36 w 107"/>
                  <a:gd name="T63" fmla="*/ 18 h 88"/>
                  <a:gd name="T64" fmla="*/ 36 w 107"/>
                  <a:gd name="T65" fmla="*/ 51 h 88"/>
                  <a:gd name="T66" fmla="*/ 61 w 107"/>
                  <a:gd name="T67" fmla="*/ 80 h 88"/>
                  <a:gd name="T68" fmla="*/ 54 w 107"/>
                  <a:gd name="T69" fmla="*/ 88 h 88"/>
                  <a:gd name="T70" fmla="*/ 46 w 107"/>
                  <a:gd name="T71" fmla="*/ 80 h 88"/>
                  <a:gd name="T72" fmla="*/ 46 w 107"/>
                  <a:gd name="T73" fmla="*/ 24 h 88"/>
                  <a:gd name="T74" fmla="*/ 54 w 107"/>
                  <a:gd name="T75" fmla="*/ 16 h 88"/>
                  <a:gd name="T76" fmla="*/ 61 w 107"/>
                  <a:gd name="T77" fmla="*/ 24 h 88"/>
                  <a:gd name="T78" fmla="*/ 61 w 107"/>
                  <a:gd name="T79" fmla="*/ 80 h 88"/>
                  <a:gd name="T80" fmla="*/ 71 w 107"/>
                  <a:gd name="T81" fmla="*/ 51 h 88"/>
                  <a:gd name="T82" fmla="*/ 71 w 107"/>
                  <a:gd name="T83" fmla="*/ 55 h 88"/>
                  <a:gd name="T84" fmla="*/ 74 w 107"/>
                  <a:gd name="T85" fmla="*/ 58 h 88"/>
                  <a:gd name="T86" fmla="*/ 76 w 107"/>
                  <a:gd name="T87" fmla="*/ 59 h 88"/>
                  <a:gd name="T88" fmla="*/ 78 w 107"/>
                  <a:gd name="T89" fmla="*/ 58 h 88"/>
                  <a:gd name="T90" fmla="*/ 78 w 107"/>
                  <a:gd name="T91" fmla="*/ 12 h 88"/>
                  <a:gd name="T92" fmla="*/ 76 w 107"/>
                  <a:gd name="T93" fmla="*/ 11 h 88"/>
                  <a:gd name="T94" fmla="*/ 74 w 107"/>
                  <a:gd name="T95" fmla="*/ 12 h 88"/>
                  <a:gd name="T96" fmla="*/ 71 w 107"/>
                  <a:gd name="T97" fmla="*/ 14 h 88"/>
                  <a:gd name="T98" fmla="*/ 71 w 107"/>
                  <a:gd name="T99" fmla="*/ 18 h 88"/>
                  <a:gd name="T100" fmla="*/ 71 w 107"/>
                  <a:gd name="T101" fmla="*/ 5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64" name="Group 37">
            <a:extLst>
              <a:ext uri="{FF2B5EF4-FFF2-40B4-BE49-F238E27FC236}">
                <a16:creationId xmlns:a16="http://schemas.microsoft.com/office/drawing/2014/main" id="{A9A08C7C-960D-4D8C-8A7B-7EFF7D057120}"/>
              </a:ext>
            </a:extLst>
          </p:cNvPr>
          <p:cNvGrpSpPr/>
          <p:nvPr/>
        </p:nvGrpSpPr>
        <p:grpSpPr>
          <a:xfrm>
            <a:off x="9404060" y="1893796"/>
            <a:ext cx="2356732" cy="2314235"/>
            <a:chOff x="8988850" y="1835838"/>
            <a:chExt cx="2234654" cy="2194358"/>
          </a:xfrm>
        </p:grpSpPr>
        <p:sp>
          <p:nvSpPr>
            <p:cNvPr id="65" name="Line 33">
              <a:extLst>
                <a:ext uri="{FF2B5EF4-FFF2-40B4-BE49-F238E27FC236}">
                  <a16:creationId xmlns:a16="http://schemas.microsoft.com/office/drawing/2014/main" id="{97B24671-F5EA-4662-A6FF-6BAEC0BA9BB6}"/>
                </a:ext>
              </a:extLst>
            </p:cNvPr>
            <p:cNvSpPr>
              <a:spLocks noChangeShapeType="1"/>
            </p:cNvSpPr>
            <p:nvPr/>
          </p:nvSpPr>
          <p:spPr bwMode="auto">
            <a:xfrm flipV="1">
              <a:off x="9639687" y="3429485"/>
              <a:ext cx="0" cy="600711"/>
            </a:xfrm>
            <a:prstGeom prst="line">
              <a:avLst/>
            </a:prstGeom>
            <a:ln>
              <a:solidFill>
                <a:schemeClr val="accent1"/>
              </a:solidFill>
              <a:headEnd/>
              <a:tailEnd/>
            </a:ln>
          </p:spPr>
          <p:style>
            <a:lnRef idx="2">
              <a:schemeClr val="accent5"/>
            </a:lnRef>
            <a:fillRef idx="0">
              <a:schemeClr val="accent5"/>
            </a:fillRef>
            <a:effectRef idx="1">
              <a:schemeClr val="accent5"/>
            </a:effectRef>
            <a:fontRef idx="minor">
              <a:schemeClr val="tx1"/>
            </a:fontRef>
          </p:style>
          <p:txBody>
            <a:bodyPr/>
            <a:lstStyle/>
            <a:p>
              <a:pPr fontAlgn="auto">
                <a:spcBef>
                  <a:spcPts val="0"/>
                </a:spcBef>
                <a:spcAft>
                  <a:spcPts val="0"/>
                </a:spcAft>
                <a:defRPr/>
              </a:pPr>
              <a:endParaRPr lang="da-DK" kern="0" dirty="0">
                <a:solidFill>
                  <a:sysClr val="windowText" lastClr="000000"/>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66" name="Group 30">
              <a:extLst>
                <a:ext uri="{FF2B5EF4-FFF2-40B4-BE49-F238E27FC236}">
                  <a16:creationId xmlns:a16="http://schemas.microsoft.com/office/drawing/2014/main" id="{EE1F2F7B-ACB4-4C34-8422-83BFEDE3643F}"/>
                </a:ext>
              </a:extLst>
            </p:cNvPr>
            <p:cNvGrpSpPr/>
            <p:nvPr/>
          </p:nvGrpSpPr>
          <p:grpSpPr>
            <a:xfrm>
              <a:off x="8988850" y="1835838"/>
              <a:ext cx="2234654" cy="1434898"/>
              <a:chOff x="8988850" y="1835838"/>
              <a:chExt cx="2234654" cy="1434898"/>
            </a:xfrm>
          </p:grpSpPr>
          <p:sp>
            <p:nvSpPr>
              <p:cNvPr id="67" name="Freeform 6">
                <a:extLst>
                  <a:ext uri="{FF2B5EF4-FFF2-40B4-BE49-F238E27FC236}">
                    <a16:creationId xmlns:a16="http://schemas.microsoft.com/office/drawing/2014/main" id="{ADB9660F-F8C3-45E2-989C-72CA0104D51E}"/>
                  </a:ext>
                </a:extLst>
              </p:cNvPr>
              <p:cNvSpPr/>
              <p:nvPr/>
            </p:nvSpPr>
            <p:spPr>
              <a:xfrm>
                <a:off x="8988850" y="1835838"/>
                <a:ext cx="2234654" cy="1434898"/>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rgbClr val="1C546B"/>
              </a:solidFill>
              <a:ln w="25400">
                <a:solidFill>
                  <a:schemeClr val="bg1">
                    <a:lumMod val="95000"/>
                  </a:schemeClr>
                </a:solidFill>
              </a:ln>
            </p:spPr>
            <p:style>
              <a:lnRef idx="2">
                <a:schemeClr val="lt1">
                  <a:hueOff val="0"/>
                  <a:satOff val="0"/>
                  <a:lumOff val="0"/>
                  <a:alphaOff val="0"/>
                </a:schemeClr>
              </a:lnRef>
              <a:fillRef idx="1">
                <a:schemeClr val="accent5">
                  <a:hueOff val="-5752947"/>
                  <a:satOff val="58196"/>
                  <a:lumOff val="-10196"/>
                  <a:alphaOff val="0"/>
                </a:schemeClr>
              </a:fillRef>
              <a:effectRef idx="0">
                <a:schemeClr val="accent5">
                  <a:hueOff val="-5752947"/>
                  <a:satOff val="58196"/>
                  <a:lumOff val="-10196"/>
                  <a:alphaOff val="0"/>
                </a:schemeClr>
              </a:effectRef>
              <a:fontRef idx="minor">
                <a:schemeClr val="lt1"/>
              </a:fontRef>
            </p:style>
            <p:txBody>
              <a:bodyPr spcFirstLastPara="0" vert="horz" wrap="square" lIns="270019" tIns="90006" rIns="90006" bIns="90006" numCol="1" spcCol="1270" anchor="ctr" anchorCtr="0">
                <a:noAutofit/>
              </a:bodyPr>
              <a:lstStyle/>
              <a:p>
                <a:pPr algn="ctr" defTabSz="3000126">
                  <a:lnSpc>
                    <a:spcPct val="90000"/>
                  </a:lnSpc>
                  <a:spcAft>
                    <a:spcPct val="35000"/>
                  </a:spcAft>
                </a:pPr>
                <a:endParaRPr lang="id-ID" sz="6749" dirty="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8" name="Freeform 11">
                <a:extLst>
                  <a:ext uri="{FF2B5EF4-FFF2-40B4-BE49-F238E27FC236}">
                    <a16:creationId xmlns:a16="http://schemas.microsoft.com/office/drawing/2014/main" id="{DB37FD92-0E4E-4E42-A011-3082F4836610}"/>
                  </a:ext>
                </a:extLst>
              </p:cNvPr>
              <p:cNvSpPr>
                <a:spLocks noEditPoints="1"/>
              </p:cNvSpPr>
              <p:nvPr/>
            </p:nvSpPr>
            <p:spPr bwMode="auto">
              <a:xfrm>
                <a:off x="9808569" y="2329962"/>
                <a:ext cx="571924" cy="508150"/>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28580" tIns="64290" rIns="128580" bIns="64290" numCol="1" anchor="t" anchorCtr="0" compatLnSpc="1">
                <a:prstTxWarp prst="textNoShape">
                  <a:avLst/>
                </a:prstTxWarp>
              </a:bodyPr>
              <a:lstStyle/>
              <a:p>
                <a:endParaRPr lang="en-US" sz="2531">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Tree>
    <p:extLst>
      <p:ext uri="{BB962C8B-B14F-4D97-AF65-F5344CB8AC3E}">
        <p14:creationId xmlns:p14="http://schemas.microsoft.com/office/powerpoint/2010/main" val="3178979197"/>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outVertical)">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up)">
                                      <p:cBhvr>
                                        <p:cTn id="19" dur="500"/>
                                        <p:tgtEl>
                                          <p:spTgt spid="47"/>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barn(outVertical)">
                                      <p:cBhvr>
                                        <p:cTn id="23" dur="500"/>
                                        <p:tgtEl>
                                          <p:spTgt spid="2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ipe(up)">
                                      <p:cBhvr>
                                        <p:cTn id="31" dur="500"/>
                                        <p:tgtEl>
                                          <p:spTgt spid="54"/>
                                        </p:tgtEl>
                                      </p:cBhvr>
                                    </p:animEffect>
                                  </p:childTnLst>
                                </p:cTn>
                              </p:par>
                            </p:childTnLst>
                          </p:cTn>
                        </p:par>
                        <p:par>
                          <p:cTn id="32" fill="hold">
                            <p:stCondLst>
                              <p:cond delay="3500"/>
                            </p:stCondLst>
                            <p:childTnLst>
                              <p:par>
                                <p:cTn id="33" presetID="16" presetClass="entr" presetSubtype="37"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barn(outVertical)">
                                      <p:cBhvr>
                                        <p:cTn id="35" dur="500"/>
                                        <p:tgtEl>
                                          <p:spTgt spid="2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up)">
                                      <p:cBhvr>
                                        <p:cTn id="43" dur="500"/>
                                        <p:tgtEl>
                                          <p:spTgt spid="59"/>
                                        </p:tgtEl>
                                      </p:cBhvr>
                                    </p:animEffect>
                                  </p:childTnLst>
                                </p:cTn>
                              </p:par>
                            </p:childTnLst>
                          </p:cTn>
                        </p:par>
                        <p:par>
                          <p:cTn id="44" fill="hold">
                            <p:stCondLst>
                              <p:cond delay="5000"/>
                            </p:stCondLst>
                            <p:childTnLst>
                              <p:par>
                                <p:cTn id="45" presetID="16" presetClass="entr" presetSubtype="37"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outVertical)">
                                      <p:cBhvr>
                                        <p:cTn id="47" dur="500"/>
                                        <p:tgtEl>
                                          <p:spTgt spid="1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64"/>
                                        </p:tgtEl>
                                        <p:attrNameLst>
                                          <p:attrName>style.visibility</p:attrName>
                                        </p:attrNameLst>
                                      </p:cBhvr>
                                      <p:to>
                                        <p:strVal val="visible"/>
                                      </p:to>
                                    </p:set>
                                    <p:animEffect transition="in" filter="wipe(up)">
                                      <p:cBhvr>
                                        <p:cTn id="55" dur="500"/>
                                        <p:tgtEl>
                                          <p:spTgt spid="64"/>
                                        </p:tgtEl>
                                      </p:cBhvr>
                                    </p:animEffect>
                                  </p:childTnLst>
                                </p:cTn>
                              </p:par>
                            </p:childTnLst>
                          </p:cTn>
                        </p:par>
                        <p:par>
                          <p:cTn id="56" fill="hold">
                            <p:stCondLst>
                              <p:cond delay="6500"/>
                            </p:stCondLst>
                            <p:childTnLst>
                              <p:par>
                                <p:cTn id="57" presetID="16" presetClass="entr" presetSubtype="37"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arn(outVertical)">
                                      <p:cBhvr>
                                        <p:cTn id="59" dur="500"/>
                                        <p:tgtEl>
                                          <p:spTgt spid="31"/>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标题 1">
            <a:extLst>
              <a:ext uri="{FF2B5EF4-FFF2-40B4-BE49-F238E27FC236}">
                <a16:creationId xmlns:a16="http://schemas.microsoft.com/office/drawing/2014/main" id="{E7048BAC-EF92-42A0-854C-A3D6C7B156ED}"/>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银行账目和支票管理</a:t>
            </a:r>
          </a:p>
        </p:txBody>
      </p:sp>
      <p:cxnSp>
        <p:nvCxnSpPr>
          <p:cNvPr id="20" name="直接连接符 19">
            <a:extLst>
              <a:ext uri="{FF2B5EF4-FFF2-40B4-BE49-F238E27FC236}">
                <a16:creationId xmlns:a16="http://schemas.microsoft.com/office/drawing/2014/main" id="{A821BEC0-11FB-4AC5-92F2-B3829BCAAD71}"/>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E414EF40-525A-4532-BF25-0AF3FEBBB3A7}"/>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Group 11">
            <a:extLst>
              <a:ext uri="{FF2B5EF4-FFF2-40B4-BE49-F238E27FC236}">
                <a16:creationId xmlns:a16="http://schemas.microsoft.com/office/drawing/2014/main" id="{0557D4F6-B34C-41E9-89F6-F667C1551221}"/>
              </a:ext>
            </a:extLst>
          </p:cNvPr>
          <p:cNvGrpSpPr/>
          <p:nvPr/>
        </p:nvGrpSpPr>
        <p:grpSpPr>
          <a:xfrm>
            <a:off x="4038478" y="4357222"/>
            <a:ext cx="1202841" cy="1202840"/>
            <a:chOff x="3828951" y="3938814"/>
            <a:chExt cx="1140534" cy="1140533"/>
          </a:xfrm>
        </p:grpSpPr>
        <p:sp>
          <p:nvSpPr>
            <p:cNvPr id="70" name="Oval 12">
              <a:extLst>
                <a:ext uri="{FF2B5EF4-FFF2-40B4-BE49-F238E27FC236}">
                  <a16:creationId xmlns:a16="http://schemas.microsoft.com/office/drawing/2014/main" id="{55ADE2E5-093D-45EE-83FF-D0D1F43BDB7C}"/>
                </a:ext>
              </a:extLst>
            </p:cNvPr>
            <p:cNvSpPr/>
            <p:nvPr/>
          </p:nvSpPr>
          <p:spPr>
            <a:xfrm>
              <a:off x="3828951" y="3938814"/>
              <a:ext cx="1140534" cy="114053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71" name="Group 13">
              <a:extLst>
                <a:ext uri="{FF2B5EF4-FFF2-40B4-BE49-F238E27FC236}">
                  <a16:creationId xmlns:a16="http://schemas.microsoft.com/office/drawing/2014/main" id="{8815D461-822F-4D55-BF82-ECF93023CBE2}"/>
                </a:ext>
              </a:extLst>
            </p:cNvPr>
            <p:cNvGrpSpPr/>
            <p:nvPr/>
          </p:nvGrpSpPr>
          <p:grpSpPr>
            <a:xfrm>
              <a:off x="4179290" y="4285202"/>
              <a:ext cx="439856" cy="395289"/>
              <a:chOff x="5583238" y="3892551"/>
              <a:chExt cx="360363" cy="323850"/>
            </a:xfrm>
            <a:solidFill>
              <a:schemeClr val="bg1"/>
            </a:solidFill>
          </p:grpSpPr>
          <p:sp>
            <p:nvSpPr>
              <p:cNvPr id="72" name="Freeform 5">
                <a:extLst>
                  <a:ext uri="{FF2B5EF4-FFF2-40B4-BE49-F238E27FC236}">
                    <a16:creationId xmlns:a16="http://schemas.microsoft.com/office/drawing/2014/main" id="{F2A7E3E0-3676-4B96-80BB-C5DFFC3D7223}"/>
                  </a:ext>
                </a:extLst>
              </p:cNvPr>
              <p:cNvSpPr>
                <a:spLocks/>
              </p:cNvSpPr>
              <p:nvPr/>
            </p:nvSpPr>
            <p:spPr bwMode="auto">
              <a:xfrm>
                <a:off x="5811838" y="3892551"/>
                <a:ext cx="131763" cy="323850"/>
              </a:xfrm>
              <a:custGeom>
                <a:avLst/>
                <a:gdLst>
                  <a:gd name="T0" fmla="*/ 17 w 83"/>
                  <a:gd name="T1" fmla="*/ 57 h 204"/>
                  <a:gd name="T2" fmla="*/ 0 w 83"/>
                  <a:gd name="T3" fmla="*/ 57 h 204"/>
                  <a:gd name="T4" fmla="*/ 43 w 83"/>
                  <a:gd name="T5" fmla="*/ 0 h 204"/>
                  <a:gd name="T6" fmla="*/ 83 w 83"/>
                  <a:gd name="T7" fmla="*/ 57 h 204"/>
                  <a:gd name="T8" fmla="*/ 67 w 83"/>
                  <a:gd name="T9" fmla="*/ 57 h 204"/>
                  <a:gd name="T10" fmla="*/ 67 w 83"/>
                  <a:gd name="T11" fmla="*/ 204 h 204"/>
                  <a:gd name="T12" fmla="*/ 17 w 83"/>
                  <a:gd name="T13" fmla="*/ 204 h 204"/>
                  <a:gd name="T14" fmla="*/ 17 w 83"/>
                  <a:gd name="T15" fmla="*/ 57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04">
                    <a:moveTo>
                      <a:pt x="17" y="57"/>
                    </a:moveTo>
                    <a:lnTo>
                      <a:pt x="0" y="57"/>
                    </a:lnTo>
                    <a:lnTo>
                      <a:pt x="43" y="0"/>
                    </a:lnTo>
                    <a:lnTo>
                      <a:pt x="83" y="57"/>
                    </a:lnTo>
                    <a:lnTo>
                      <a:pt x="67" y="57"/>
                    </a:lnTo>
                    <a:lnTo>
                      <a:pt x="67" y="204"/>
                    </a:lnTo>
                    <a:lnTo>
                      <a:pt x="17" y="204"/>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3" name="Freeform 6">
                <a:extLst>
                  <a:ext uri="{FF2B5EF4-FFF2-40B4-BE49-F238E27FC236}">
                    <a16:creationId xmlns:a16="http://schemas.microsoft.com/office/drawing/2014/main" id="{5A7127DC-949E-4277-89AF-B7D33B2543E6}"/>
                  </a:ext>
                </a:extLst>
              </p:cNvPr>
              <p:cNvSpPr>
                <a:spLocks/>
              </p:cNvSpPr>
              <p:nvPr/>
            </p:nvSpPr>
            <p:spPr bwMode="auto">
              <a:xfrm>
                <a:off x="5695951" y="3978276"/>
                <a:ext cx="131763" cy="238125"/>
              </a:xfrm>
              <a:custGeom>
                <a:avLst/>
                <a:gdLst>
                  <a:gd name="T0" fmla="*/ 66 w 83"/>
                  <a:gd name="T1" fmla="*/ 150 h 150"/>
                  <a:gd name="T2" fmla="*/ 19 w 83"/>
                  <a:gd name="T3" fmla="*/ 150 h 150"/>
                  <a:gd name="T4" fmla="*/ 19 w 83"/>
                  <a:gd name="T5" fmla="*/ 60 h 150"/>
                  <a:gd name="T6" fmla="*/ 0 w 83"/>
                  <a:gd name="T7" fmla="*/ 60 h 150"/>
                  <a:gd name="T8" fmla="*/ 43 w 83"/>
                  <a:gd name="T9" fmla="*/ 0 h 150"/>
                  <a:gd name="T10" fmla="*/ 83 w 83"/>
                  <a:gd name="T11" fmla="*/ 60 h 150"/>
                  <a:gd name="T12" fmla="*/ 66 w 83"/>
                  <a:gd name="T13" fmla="*/ 60 h 150"/>
                  <a:gd name="T14" fmla="*/ 66 w 83"/>
                  <a:gd name="T15" fmla="*/ 15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50">
                    <a:moveTo>
                      <a:pt x="66" y="150"/>
                    </a:moveTo>
                    <a:lnTo>
                      <a:pt x="19" y="150"/>
                    </a:lnTo>
                    <a:lnTo>
                      <a:pt x="19" y="60"/>
                    </a:lnTo>
                    <a:lnTo>
                      <a:pt x="0" y="60"/>
                    </a:lnTo>
                    <a:lnTo>
                      <a:pt x="43" y="0"/>
                    </a:lnTo>
                    <a:lnTo>
                      <a:pt x="83" y="60"/>
                    </a:lnTo>
                    <a:lnTo>
                      <a:pt x="66" y="60"/>
                    </a:lnTo>
                    <a:lnTo>
                      <a:pt x="66"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4" name="Freeform 7">
                <a:extLst>
                  <a:ext uri="{FF2B5EF4-FFF2-40B4-BE49-F238E27FC236}">
                    <a16:creationId xmlns:a16="http://schemas.microsoft.com/office/drawing/2014/main" id="{44C71987-0C40-4E3A-B990-AED462C30E29}"/>
                  </a:ext>
                </a:extLst>
              </p:cNvPr>
              <p:cNvSpPr>
                <a:spLocks/>
              </p:cNvSpPr>
              <p:nvPr/>
            </p:nvSpPr>
            <p:spPr bwMode="auto">
              <a:xfrm>
                <a:off x="5583238" y="4068763"/>
                <a:ext cx="131763" cy="147638"/>
              </a:xfrm>
              <a:custGeom>
                <a:avLst/>
                <a:gdLst>
                  <a:gd name="T0" fmla="*/ 17 w 83"/>
                  <a:gd name="T1" fmla="*/ 57 h 93"/>
                  <a:gd name="T2" fmla="*/ 0 w 83"/>
                  <a:gd name="T3" fmla="*/ 57 h 93"/>
                  <a:gd name="T4" fmla="*/ 43 w 83"/>
                  <a:gd name="T5" fmla="*/ 0 h 93"/>
                  <a:gd name="T6" fmla="*/ 83 w 83"/>
                  <a:gd name="T7" fmla="*/ 57 h 93"/>
                  <a:gd name="T8" fmla="*/ 66 w 83"/>
                  <a:gd name="T9" fmla="*/ 57 h 93"/>
                  <a:gd name="T10" fmla="*/ 66 w 83"/>
                  <a:gd name="T11" fmla="*/ 93 h 93"/>
                  <a:gd name="T12" fmla="*/ 17 w 83"/>
                  <a:gd name="T13" fmla="*/ 93 h 93"/>
                  <a:gd name="T14" fmla="*/ 17 w 83"/>
                  <a:gd name="T15" fmla="*/ 57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93">
                    <a:moveTo>
                      <a:pt x="17" y="57"/>
                    </a:moveTo>
                    <a:lnTo>
                      <a:pt x="0" y="57"/>
                    </a:lnTo>
                    <a:lnTo>
                      <a:pt x="43" y="0"/>
                    </a:lnTo>
                    <a:lnTo>
                      <a:pt x="83" y="57"/>
                    </a:lnTo>
                    <a:lnTo>
                      <a:pt x="66" y="57"/>
                    </a:lnTo>
                    <a:lnTo>
                      <a:pt x="66" y="93"/>
                    </a:lnTo>
                    <a:lnTo>
                      <a:pt x="17" y="93"/>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75" name="Freeform 40">
            <a:extLst>
              <a:ext uri="{FF2B5EF4-FFF2-40B4-BE49-F238E27FC236}">
                <a16:creationId xmlns:a16="http://schemas.microsoft.com/office/drawing/2014/main" id="{C1D48842-5342-4A12-89A6-82ED179466BF}"/>
              </a:ext>
            </a:extLst>
          </p:cNvPr>
          <p:cNvSpPr>
            <a:spLocks noEditPoints="1"/>
          </p:cNvSpPr>
          <p:nvPr/>
        </p:nvSpPr>
        <p:spPr bwMode="auto">
          <a:xfrm>
            <a:off x="5677051" y="3513237"/>
            <a:ext cx="1619350" cy="1928794"/>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accent1"/>
          </a:solidFill>
          <a:ln>
            <a:noFill/>
          </a:ln>
        </p:spPr>
        <p:txBody>
          <a:bodyPr vert="horz" wrap="square" lIns="128580" tIns="64290" rIns="128580" bIns="6429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531">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76" name="Group 44">
            <a:extLst>
              <a:ext uri="{FF2B5EF4-FFF2-40B4-BE49-F238E27FC236}">
                <a16:creationId xmlns:a16="http://schemas.microsoft.com/office/drawing/2014/main" id="{23916DEC-84A7-434C-8555-EFD3460DC9C9}"/>
              </a:ext>
            </a:extLst>
          </p:cNvPr>
          <p:cNvGrpSpPr/>
          <p:nvPr/>
        </p:nvGrpSpPr>
        <p:grpSpPr>
          <a:xfrm>
            <a:off x="8575405" y="2827040"/>
            <a:ext cx="3116614" cy="1219581"/>
            <a:chOff x="1603804" y="2220559"/>
            <a:chExt cx="2955174" cy="1156408"/>
          </a:xfrm>
        </p:grpSpPr>
        <p:sp>
          <p:nvSpPr>
            <p:cNvPr id="77" name="Text Placeholder 2">
              <a:extLst>
                <a:ext uri="{FF2B5EF4-FFF2-40B4-BE49-F238E27FC236}">
                  <a16:creationId xmlns:a16="http://schemas.microsoft.com/office/drawing/2014/main" id="{FF0EC171-1B7C-4CEE-8A05-1C062D69777D}"/>
                </a:ext>
              </a:extLst>
            </p:cNvPr>
            <p:cNvSpPr txBox="1">
              <a:spLocks/>
            </p:cNvSpPr>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读书</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78" name="TextBox 46">
              <a:extLst>
                <a:ext uri="{FF2B5EF4-FFF2-40B4-BE49-F238E27FC236}">
                  <a16:creationId xmlns:a16="http://schemas.microsoft.com/office/drawing/2014/main" id="{4EFC0F5C-7D21-45EF-ACE0-0A36C23F6716}"/>
                </a:ext>
              </a:extLst>
            </p:cNvPr>
            <p:cNvSpPr txBox="1"/>
            <p:nvPr/>
          </p:nvSpPr>
          <p:spPr>
            <a:xfrm>
              <a:off x="1679271" y="2559832"/>
              <a:ext cx="2879707" cy="817135"/>
            </a:xfrm>
            <a:prstGeom prst="rect">
              <a:avLst/>
            </a:prstGeom>
            <a:noFill/>
          </p:spPr>
          <p:txBody>
            <a:bodyPr wrap="square" lIns="0" tIns="0" rIns="0" bIns="0" rtlCol="0">
              <a:spAutoFit/>
            </a:bodyPr>
            <a:lstStyle/>
            <a:p>
              <a:pPr>
                <a:spcBef>
                  <a:spcPct val="50000"/>
                </a:spcBef>
              </a:pP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大学</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中庸</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明年必读两部书，“知止而后有定，定而后能静，静而后能安，安而后能虑，虑而后能得 ”修自身、养本性</a:t>
              </a:r>
            </a:p>
          </p:txBody>
        </p:sp>
      </p:grpSp>
      <p:grpSp>
        <p:nvGrpSpPr>
          <p:cNvPr id="79" name="Group 47">
            <a:extLst>
              <a:ext uri="{FF2B5EF4-FFF2-40B4-BE49-F238E27FC236}">
                <a16:creationId xmlns:a16="http://schemas.microsoft.com/office/drawing/2014/main" id="{C1376105-BB5B-4C16-A71F-0056547265A2}"/>
              </a:ext>
            </a:extLst>
          </p:cNvPr>
          <p:cNvGrpSpPr/>
          <p:nvPr/>
        </p:nvGrpSpPr>
        <p:grpSpPr>
          <a:xfrm>
            <a:off x="9037491" y="4423235"/>
            <a:ext cx="3116614" cy="1435025"/>
            <a:chOff x="1603804" y="2220559"/>
            <a:chExt cx="2955174" cy="1360692"/>
          </a:xfrm>
        </p:grpSpPr>
        <p:sp>
          <p:nvSpPr>
            <p:cNvPr id="80" name="Text Placeholder 2">
              <a:extLst>
                <a:ext uri="{FF2B5EF4-FFF2-40B4-BE49-F238E27FC236}">
                  <a16:creationId xmlns:a16="http://schemas.microsoft.com/office/drawing/2014/main" id="{46C0B40C-E32D-40D8-9E8C-F349C0A23416}"/>
                </a:ext>
              </a:extLst>
            </p:cNvPr>
            <p:cNvSpPr txBox="1">
              <a:spLocks/>
            </p:cNvSpPr>
            <p:nvPr/>
          </p:nvSpPr>
          <p:spPr>
            <a:xfrm>
              <a:off x="1603804"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人脉</a:t>
              </a:r>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81" name="TextBox 49">
              <a:extLst>
                <a:ext uri="{FF2B5EF4-FFF2-40B4-BE49-F238E27FC236}">
                  <a16:creationId xmlns:a16="http://schemas.microsoft.com/office/drawing/2014/main" id="{C7B49F8A-20B3-4207-BA2D-C643F6E40F35}"/>
                </a:ext>
              </a:extLst>
            </p:cNvPr>
            <p:cNvSpPr txBox="1"/>
            <p:nvPr/>
          </p:nvSpPr>
          <p:spPr>
            <a:xfrm>
              <a:off x="1679271" y="2559832"/>
              <a:ext cx="2879707" cy="1021419"/>
            </a:xfrm>
            <a:prstGeom prst="rect">
              <a:avLst/>
            </a:prstGeom>
            <a:noFill/>
          </p:spPr>
          <p:txBody>
            <a:bodyPr wrap="square" lIns="0" tIns="0" rIns="0" bIns="0" rtlCol="0">
              <a:spAutoFit/>
            </a:bodyPr>
            <a:lstStyle/>
            <a:p>
              <a:r>
                <a:rPr lang="zh-CN" altLang="en-US" sz="1400" dirty="0">
                  <a:latin typeface="微软雅黑" panose="020B0503020204020204" pitchFamily="34" charset="-122"/>
                  <a:ea typeface="微软雅黑" panose="020B0503020204020204" pitchFamily="34" charset="-122"/>
                </a:rPr>
                <a:t>不因为工作和学习就放弃娱乐和休息的机会，劳逸结合才能更好的工作，明年至少两次出游的计划，同时也利用出游的机会好好总结本阶段的工作并思考下一阶段的工作计划</a:t>
              </a:r>
              <a:endParaRPr lang="zh-CN" altLang="en-US" sz="1100" dirty="0">
                <a:latin typeface="微软雅黑" panose="020B0503020204020204" pitchFamily="34" charset="-122"/>
                <a:ea typeface="微软雅黑" panose="020B0503020204020204" pitchFamily="34" charset="-122"/>
              </a:endParaRPr>
            </a:p>
          </p:txBody>
        </p:sp>
      </p:grpSp>
      <p:grpSp>
        <p:nvGrpSpPr>
          <p:cNvPr id="82" name="Group 50">
            <a:extLst>
              <a:ext uri="{FF2B5EF4-FFF2-40B4-BE49-F238E27FC236}">
                <a16:creationId xmlns:a16="http://schemas.microsoft.com/office/drawing/2014/main" id="{DACEEBA7-0816-4F58-A982-F1A1AF394E0A}"/>
              </a:ext>
            </a:extLst>
          </p:cNvPr>
          <p:cNvGrpSpPr/>
          <p:nvPr/>
        </p:nvGrpSpPr>
        <p:grpSpPr>
          <a:xfrm>
            <a:off x="1231162" y="2729317"/>
            <a:ext cx="3121667" cy="1435025"/>
            <a:chOff x="1679271" y="2220559"/>
            <a:chExt cx="2959965" cy="1360692"/>
          </a:xfrm>
        </p:grpSpPr>
        <p:sp>
          <p:nvSpPr>
            <p:cNvPr id="83" name="Text Placeholder 2">
              <a:extLst>
                <a:ext uri="{FF2B5EF4-FFF2-40B4-BE49-F238E27FC236}">
                  <a16:creationId xmlns:a16="http://schemas.microsoft.com/office/drawing/2014/main" id="{D11FC6BC-CEB3-4ECB-A95C-4A8B3C1BF01F}"/>
                </a:ext>
              </a:extLst>
            </p:cNvPr>
            <p:cNvSpPr txBox="1">
              <a:spLocks/>
            </p:cNvSpPr>
            <p:nvPr/>
          </p:nvSpPr>
          <p:spPr>
            <a:xfrm>
              <a:off x="2625776"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娱乐</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4" name="TextBox 52">
              <a:extLst>
                <a:ext uri="{FF2B5EF4-FFF2-40B4-BE49-F238E27FC236}">
                  <a16:creationId xmlns:a16="http://schemas.microsoft.com/office/drawing/2014/main" id="{1E47D99E-095A-4DC7-8202-9C0694EFD9C9}"/>
                </a:ext>
              </a:extLst>
            </p:cNvPr>
            <p:cNvSpPr txBox="1"/>
            <p:nvPr/>
          </p:nvSpPr>
          <p:spPr>
            <a:xfrm>
              <a:off x="1679271" y="2559832"/>
              <a:ext cx="2879707" cy="1021419"/>
            </a:xfrm>
            <a:prstGeom prst="rect">
              <a:avLst/>
            </a:prstGeom>
            <a:noFill/>
          </p:spPr>
          <p:txBody>
            <a:bodyPr wrap="square" lIns="0" tIns="0" rIns="0" bIns="0" rtlCol="0">
              <a:spAutoFit/>
            </a:bodyPr>
            <a:lstStyle/>
            <a:p>
              <a:r>
                <a:rPr lang="zh-CN" altLang="en-US" sz="1400" dirty="0">
                  <a:latin typeface="微软雅黑" panose="020B0503020204020204" pitchFamily="34" charset="-122"/>
                  <a:ea typeface="微软雅黑" panose="020B0503020204020204" pitchFamily="34" charset="-122"/>
                </a:rPr>
                <a:t>不因为工作和学习就放弃娱乐和休息的机会，劳逸结合才能更好的工作，明年至少两次出游的计划，同时也利用出游的机会好好总结本阶段的工作并思考下一阶段的工作计划</a:t>
              </a:r>
              <a:endParaRPr lang="zh-CN" altLang="en-US" sz="1100" dirty="0">
                <a:latin typeface="微软雅黑" panose="020B0503020204020204" pitchFamily="34" charset="-122"/>
                <a:ea typeface="微软雅黑" panose="020B0503020204020204" pitchFamily="34" charset="-122"/>
              </a:endParaRPr>
            </a:p>
          </p:txBody>
        </p:sp>
      </p:grpSp>
      <p:grpSp>
        <p:nvGrpSpPr>
          <p:cNvPr id="85" name="Group 53">
            <a:extLst>
              <a:ext uri="{FF2B5EF4-FFF2-40B4-BE49-F238E27FC236}">
                <a16:creationId xmlns:a16="http://schemas.microsoft.com/office/drawing/2014/main" id="{9CD8557D-E379-48BE-A306-E5BD2C2155D6}"/>
              </a:ext>
            </a:extLst>
          </p:cNvPr>
          <p:cNvGrpSpPr/>
          <p:nvPr/>
        </p:nvGrpSpPr>
        <p:grpSpPr>
          <a:xfrm>
            <a:off x="762379" y="4423234"/>
            <a:ext cx="3121667" cy="1004138"/>
            <a:chOff x="1679271" y="2220559"/>
            <a:chExt cx="2959965" cy="952125"/>
          </a:xfrm>
        </p:grpSpPr>
        <p:sp>
          <p:nvSpPr>
            <p:cNvPr id="86" name="Text Placeholder 2">
              <a:extLst>
                <a:ext uri="{FF2B5EF4-FFF2-40B4-BE49-F238E27FC236}">
                  <a16:creationId xmlns:a16="http://schemas.microsoft.com/office/drawing/2014/main" id="{5875931C-238F-419D-978B-3EBE908A73B3}"/>
                </a:ext>
              </a:extLst>
            </p:cNvPr>
            <p:cNvSpPr txBox="1">
              <a:spLocks/>
            </p:cNvSpPr>
            <p:nvPr/>
          </p:nvSpPr>
          <p:spPr>
            <a:xfrm>
              <a:off x="2625776" y="2220559"/>
              <a:ext cx="2013460"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8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人脉</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7" name="TextBox 55">
              <a:extLst>
                <a:ext uri="{FF2B5EF4-FFF2-40B4-BE49-F238E27FC236}">
                  <a16:creationId xmlns:a16="http://schemas.microsoft.com/office/drawing/2014/main" id="{D9859F4A-87B5-4C68-8DBD-1B3B70B7D5DE}"/>
                </a:ext>
              </a:extLst>
            </p:cNvPr>
            <p:cNvSpPr txBox="1"/>
            <p:nvPr/>
          </p:nvSpPr>
          <p:spPr>
            <a:xfrm>
              <a:off x="1679271" y="2559832"/>
              <a:ext cx="2879707" cy="612852"/>
            </a:xfrm>
            <a:prstGeom prst="rect">
              <a:avLst/>
            </a:prstGeom>
            <a:noFill/>
          </p:spPr>
          <p:txBody>
            <a:bodyPr wrap="square" lIns="0" tIns="0" rIns="0" bIns="0" rtlCol="0">
              <a:spAutoFit/>
            </a:bodyPr>
            <a:lstStyle/>
            <a:p>
              <a:r>
                <a:rPr lang="zh-CN" altLang="en-US" sz="1400" dirty="0">
                  <a:latin typeface="微软雅黑" panose="020B0503020204020204" pitchFamily="34" charset="-122"/>
                  <a:ea typeface="微软雅黑" panose="020B0503020204020204" pitchFamily="34" charset="-122"/>
                </a:rPr>
                <a:t>用自身工作的便利用心结交客户认识更多的朋友，现在的社会不光要有知识和能力还要有深厚的人脉关系</a:t>
              </a:r>
              <a:endParaRPr lang="en-US" altLang="zh-CN" sz="1100" dirty="0">
                <a:latin typeface="微软雅黑" panose="020B0503020204020204" pitchFamily="34" charset="-122"/>
                <a:ea typeface="微软雅黑" panose="020B0503020204020204" pitchFamily="34" charset="-122"/>
              </a:endParaRPr>
            </a:p>
          </p:txBody>
        </p:sp>
      </p:grpSp>
      <p:grpSp>
        <p:nvGrpSpPr>
          <p:cNvPr id="88" name="Group 1">
            <a:extLst>
              <a:ext uri="{FF2B5EF4-FFF2-40B4-BE49-F238E27FC236}">
                <a16:creationId xmlns:a16="http://schemas.microsoft.com/office/drawing/2014/main" id="{2EDBE073-0E01-44F3-8937-0A1851DAACFB}"/>
              </a:ext>
            </a:extLst>
          </p:cNvPr>
          <p:cNvGrpSpPr/>
          <p:nvPr/>
        </p:nvGrpSpPr>
        <p:grpSpPr>
          <a:xfrm>
            <a:off x="5787624" y="1960141"/>
            <a:ext cx="1202841" cy="1202840"/>
            <a:chOff x="5487492" y="2446951"/>
            <a:chExt cx="1140534" cy="1140533"/>
          </a:xfrm>
        </p:grpSpPr>
        <p:sp>
          <p:nvSpPr>
            <p:cNvPr id="89" name="Oval 18">
              <a:extLst>
                <a:ext uri="{FF2B5EF4-FFF2-40B4-BE49-F238E27FC236}">
                  <a16:creationId xmlns:a16="http://schemas.microsoft.com/office/drawing/2014/main" id="{E0A314E6-4BF7-4B0C-932C-CE8DF06F0CE0}"/>
                </a:ext>
              </a:extLst>
            </p:cNvPr>
            <p:cNvSpPr/>
            <p:nvPr/>
          </p:nvSpPr>
          <p:spPr>
            <a:xfrm>
              <a:off x="5487492" y="2446951"/>
              <a:ext cx="1140534" cy="1140533"/>
            </a:xfrm>
            <a:prstGeom prst="ellipse">
              <a:avLst/>
            </a:prstGeom>
            <a:solidFill>
              <a:srgbClr val="1C54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90" name="Shape 940">
              <a:extLst>
                <a:ext uri="{FF2B5EF4-FFF2-40B4-BE49-F238E27FC236}">
                  <a16:creationId xmlns:a16="http://schemas.microsoft.com/office/drawing/2014/main" id="{EEC69BE4-1542-4285-ACB7-37C839D5ACF9}"/>
                </a:ext>
              </a:extLst>
            </p:cNvPr>
            <p:cNvSpPr/>
            <p:nvPr/>
          </p:nvSpPr>
          <p:spPr>
            <a:xfrm>
              <a:off x="5755632" y="2807806"/>
              <a:ext cx="626948" cy="417677"/>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91" name="Group 2">
            <a:extLst>
              <a:ext uri="{FF2B5EF4-FFF2-40B4-BE49-F238E27FC236}">
                <a16:creationId xmlns:a16="http://schemas.microsoft.com/office/drawing/2014/main" id="{EB399131-08E7-494F-9388-79428B14E573}"/>
              </a:ext>
            </a:extLst>
          </p:cNvPr>
          <p:cNvGrpSpPr/>
          <p:nvPr/>
        </p:nvGrpSpPr>
        <p:grpSpPr>
          <a:xfrm>
            <a:off x="7169496" y="2923694"/>
            <a:ext cx="1202841" cy="1202840"/>
            <a:chOff x="6797783" y="3360593"/>
            <a:chExt cx="1140534" cy="1140533"/>
          </a:xfrm>
        </p:grpSpPr>
        <p:sp>
          <p:nvSpPr>
            <p:cNvPr id="92" name="Oval 27">
              <a:extLst>
                <a:ext uri="{FF2B5EF4-FFF2-40B4-BE49-F238E27FC236}">
                  <a16:creationId xmlns:a16="http://schemas.microsoft.com/office/drawing/2014/main" id="{A084542F-987C-43F0-805A-8E8BD5062874}"/>
                </a:ext>
              </a:extLst>
            </p:cNvPr>
            <p:cNvSpPr/>
            <p:nvPr/>
          </p:nvSpPr>
          <p:spPr>
            <a:xfrm>
              <a:off x="6797783" y="3360593"/>
              <a:ext cx="1140534" cy="1140533"/>
            </a:xfrm>
            <a:prstGeom prst="ellipse">
              <a:avLst/>
            </a:prstGeom>
            <a:solidFill>
              <a:srgbClr val="1C54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93" name="Freeform 11">
              <a:extLst>
                <a:ext uri="{FF2B5EF4-FFF2-40B4-BE49-F238E27FC236}">
                  <a16:creationId xmlns:a16="http://schemas.microsoft.com/office/drawing/2014/main" id="{EA2AE5E0-A0D9-4212-A5D3-9226DA73C033}"/>
                </a:ext>
              </a:extLst>
            </p:cNvPr>
            <p:cNvSpPr>
              <a:spLocks noEditPoints="1"/>
            </p:cNvSpPr>
            <p:nvPr/>
          </p:nvSpPr>
          <p:spPr bwMode="auto">
            <a:xfrm>
              <a:off x="7135740" y="3705602"/>
              <a:ext cx="524509" cy="434156"/>
            </a:xfrm>
            <a:custGeom>
              <a:avLst/>
              <a:gdLst>
                <a:gd name="T0" fmla="*/ 260 w 287"/>
                <a:gd name="T1" fmla="*/ 78 h 237"/>
                <a:gd name="T2" fmla="*/ 244 w 287"/>
                <a:gd name="T3" fmla="*/ 94 h 237"/>
                <a:gd name="T4" fmla="*/ 260 w 287"/>
                <a:gd name="T5" fmla="*/ 111 h 237"/>
                <a:gd name="T6" fmla="*/ 277 w 287"/>
                <a:gd name="T7" fmla="*/ 94 h 237"/>
                <a:gd name="T8" fmla="*/ 260 w 287"/>
                <a:gd name="T9" fmla="*/ 78 h 237"/>
                <a:gd name="T10" fmla="*/ 27 w 287"/>
                <a:gd name="T11" fmla="*/ 78 h 237"/>
                <a:gd name="T12" fmla="*/ 11 w 287"/>
                <a:gd name="T13" fmla="*/ 94 h 237"/>
                <a:gd name="T14" fmla="*/ 27 w 287"/>
                <a:gd name="T15" fmla="*/ 111 h 237"/>
                <a:gd name="T16" fmla="*/ 43 w 287"/>
                <a:gd name="T17" fmla="*/ 94 h 237"/>
                <a:gd name="T18" fmla="*/ 27 w 287"/>
                <a:gd name="T19" fmla="*/ 78 h 237"/>
                <a:gd name="T20" fmla="*/ 212 w 287"/>
                <a:gd name="T21" fmla="*/ 49 h 237"/>
                <a:gd name="T22" fmla="*/ 188 w 287"/>
                <a:gd name="T23" fmla="*/ 73 h 237"/>
                <a:gd name="T24" fmla="*/ 212 w 287"/>
                <a:gd name="T25" fmla="*/ 97 h 237"/>
                <a:gd name="T26" fmla="*/ 236 w 287"/>
                <a:gd name="T27" fmla="*/ 73 h 237"/>
                <a:gd name="T28" fmla="*/ 212 w 287"/>
                <a:gd name="T29" fmla="*/ 49 h 237"/>
                <a:gd name="T30" fmla="*/ 287 w 287"/>
                <a:gd name="T31" fmla="*/ 196 h 237"/>
                <a:gd name="T32" fmla="*/ 259 w 287"/>
                <a:gd name="T33" fmla="*/ 196 h 237"/>
                <a:gd name="T34" fmla="*/ 259 w 287"/>
                <a:gd name="T35" fmla="*/ 145 h 237"/>
                <a:gd name="T36" fmla="*/ 253 w 287"/>
                <a:gd name="T37" fmla="*/ 121 h 237"/>
                <a:gd name="T38" fmla="*/ 260 w 287"/>
                <a:gd name="T39" fmla="*/ 120 h 237"/>
                <a:gd name="T40" fmla="*/ 287 w 287"/>
                <a:gd name="T41" fmla="*/ 147 h 237"/>
                <a:gd name="T42" fmla="*/ 287 w 287"/>
                <a:gd name="T43" fmla="*/ 196 h 237"/>
                <a:gd name="T44" fmla="*/ 75 w 287"/>
                <a:gd name="T45" fmla="*/ 49 h 237"/>
                <a:gd name="T46" fmla="*/ 51 w 287"/>
                <a:gd name="T47" fmla="*/ 73 h 237"/>
                <a:gd name="T48" fmla="*/ 75 w 287"/>
                <a:gd name="T49" fmla="*/ 97 h 237"/>
                <a:gd name="T50" fmla="*/ 99 w 287"/>
                <a:gd name="T51" fmla="*/ 73 h 237"/>
                <a:gd name="T52" fmla="*/ 75 w 287"/>
                <a:gd name="T53" fmla="*/ 49 h 237"/>
                <a:gd name="T54" fmla="*/ 27 w 287"/>
                <a:gd name="T55" fmla="*/ 120 h 237"/>
                <a:gd name="T56" fmla="*/ 34 w 287"/>
                <a:gd name="T57" fmla="*/ 121 h 237"/>
                <a:gd name="T58" fmla="*/ 28 w 287"/>
                <a:gd name="T59" fmla="*/ 145 h 237"/>
                <a:gd name="T60" fmla="*/ 28 w 287"/>
                <a:gd name="T61" fmla="*/ 196 h 237"/>
                <a:gd name="T62" fmla="*/ 0 w 287"/>
                <a:gd name="T63" fmla="*/ 196 h 237"/>
                <a:gd name="T64" fmla="*/ 0 w 287"/>
                <a:gd name="T65" fmla="*/ 147 h 237"/>
                <a:gd name="T66" fmla="*/ 27 w 287"/>
                <a:gd name="T67" fmla="*/ 120 h 237"/>
                <a:gd name="T68" fmla="*/ 144 w 287"/>
                <a:gd name="T69" fmla="*/ 0 h 237"/>
                <a:gd name="T70" fmla="*/ 108 w 287"/>
                <a:gd name="T71" fmla="*/ 36 h 237"/>
                <a:gd name="T72" fmla="*/ 144 w 287"/>
                <a:gd name="T73" fmla="*/ 72 h 237"/>
                <a:gd name="T74" fmla="*/ 179 w 287"/>
                <a:gd name="T75" fmla="*/ 36 h 237"/>
                <a:gd name="T76" fmla="*/ 144 w 287"/>
                <a:gd name="T77" fmla="*/ 0 h 237"/>
                <a:gd name="T78" fmla="*/ 251 w 287"/>
                <a:gd name="T79" fmla="*/ 214 h 237"/>
                <a:gd name="T80" fmla="*/ 208 w 287"/>
                <a:gd name="T81" fmla="*/ 214 h 237"/>
                <a:gd name="T82" fmla="*/ 208 w 287"/>
                <a:gd name="T83" fmla="*/ 137 h 237"/>
                <a:gd name="T84" fmla="*/ 201 w 287"/>
                <a:gd name="T85" fmla="*/ 108 h 237"/>
                <a:gd name="T86" fmla="*/ 212 w 287"/>
                <a:gd name="T87" fmla="*/ 106 h 237"/>
                <a:gd name="T88" fmla="*/ 251 w 287"/>
                <a:gd name="T89" fmla="*/ 145 h 237"/>
                <a:gd name="T90" fmla="*/ 251 w 287"/>
                <a:gd name="T91" fmla="*/ 214 h 237"/>
                <a:gd name="T92" fmla="*/ 79 w 287"/>
                <a:gd name="T93" fmla="*/ 137 h 237"/>
                <a:gd name="T94" fmla="*/ 79 w 287"/>
                <a:gd name="T95" fmla="*/ 214 h 237"/>
                <a:gd name="T96" fmla="*/ 37 w 287"/>
                <a:gd name="T97" fmla="*/ 214 h 237"/>
                <a:gd name="T98" fmla="*/ 37 w 287"/>
                <a:gd name="T99" fmla="*/ 145 h 237"/>
                <a:gd name="T100" fmla="*/ 75 w 287"/>
                <a:gd name="T101" fmla="*/ 106 h 237"/>
                <a:gd name="T102" fmla="*/ 86 w 287"/>
                <a:gd name="T103" fmla="*/ 108 h 237"/>
                <a:gd name="T104" fmla="*/ 79 w 287"/>
                <a:gd name="T105" fmla="*/ 137 h 237"/>
                <a:gd name="T106" fmla="*/ 88 w 287"/>
                <a:gd name="T107" fmla="*/ 237 h 237"/>
                <a:gd name="T108" fmla="*/ 200 w 287"/>
                <a:gd name="T109" fmla="*/ 237 h 237"/>
                <a:gd name="T110" fmla="*/ 200 w 287"/>
                <a:gd name="T111" fmla="*/ 137 h 237"/>
                <a:gd name="T112" fmla="*/ 144 w 287"/>
                <a:gd name="T113" fmla="*/ 81 h 237"/>
                <a:gd name="T114" fmla="*/ 88 w 287"/>
                <a:gd name="T115" fmla="*/ 137 h 237"/>
                <a:gd name="T116" fmla="*/ 88 w 287"/>
                <a:gd name="T11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94" name="Group 3">
            <a:extLst>
              <a:ext uri="{FF2B5EF4-FFF2-40B4-BE49-F238E27FC236}">
                <a16:creationId xmlns:a16="http://schemas.microsoft.com/office/drawing/2014/main" id="{7BF2AB35-9E1B-4AA2-AFAF-544E297F01C9}"/>
              </a:ext>
            </a:extLst>
          </p:cNvPr>
          <p:cNvGrpSpPr/>
          <p:nvPr/>
        </p:nvGrpSpPr>
        <p:grpSpPr>
          <a:xfrm>
            <a:off x="7631448" y="4357221"/>
            <a:ext cx="1202841" cy="1202840"/>
            <a:chOff x="7235806" y="4719863"/>
            <a:chExt cx="1140534" cy="1140533"/>
          </a:xfrm>
        </p:grpSpPr>
        <p:sp>
          <p:nvSpPr>
            <p:cNvPr id="95" name="Oval 32">
              <a:extLst>
                <a:ext uri="{FF2B5EF4-FFF2-40B4-BE49-F238E27FC236}">
                  <a16:creationId xmlns:a16="http://schemas.microsoft.com/office/drawing/2014/main" id="{85A51344-371A-44C1-ACC5-8DFB58F49E9B}"/>
                </a:ext>
              </a:extLst>
            </p:cNvPr>
            <p:cNvSpPr/>
            <p:nvPr/>
          </p:nvSpPr>
          <p:spPr>
            <a:xfrm>
              <a:off x="7235806" y="4719863"/>
              <a:ext cx="1140534" cy="1140533"/>
            </a:xfrm>
            <a:prstGeom prst="ellipse">
              <a:avLst/>
            </a:prstGeom>
            <a:solidFill>
              <a:srgbClr val="1C54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96" name="Group 61">
              <a:extLst>
                <a:ext uri="{FF2B5EF4-FFF2-40B4-BE49-F238E27FC236}">
                  <a16:creationId xmlns:a16="http://schemas.microsoft.com/office/drawing/2014/main" id="{8225ABFA-D57E-4D2F-ACBB-97CB8120B0EB}"/>
                </a:ext>
              </a:extLst>
            </p:cNvPr>
            <p:cNvGrpSpPr/>
            <p:nvPr/>
          </p:nvGrpSpPr>
          <p:grpSpPr>
            <a:xfrm>
              <a:off x="7577135" y="5063525"/>
              <a:ext cx="467425" cy="453208"/>
              <a:chOff x="4411266" y="2303265"/>
              <a:chExt cx="325040" cy="315154"/>
            </a:xfrm>
            <a:solidFill>
              <a:schemeClr val="bg1"/>
            </a:solidFill>
          </p:grpSpPr>
          <p:sp>
            <p:nvSpPr>
              <p:cNvPr id="97" name="Freeform 28">
                <a:extLst>
                  <a:ext uri="{FF2B5EF4-FFF2-40B4-BE49-F238E27FC236}">
                    <a16:creationId xmlns:a16="http://schemas.microsoft.com/office/drawing/2014/main" id="{5508549E-F25E-4752-A193-6FC5C2450135}"/>
                  </a:ext>
                </a:extLst>
              </p:cNvPr>
              <p:cNvSpPr>
                <a:spLocks/>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a:extLst/>
            </p:spPr>
            <p:txBody>
              <a:bodyPr lIns="0" tIns="0" rIns="0" bIns="0"/>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8" name="Freeform 30">
                <a:extLst>
                  <a:ext uri="{FF2B5EF4-FFF2-40B4-BE49-F238E27FC236}">
                    <a16:creationId xmlns:a16="http://schemas.microsoft.com/office/drawing/2014/main" id="{6DE4E3D7-8DA1-424C-8C4B-2615C0D66125}"/>
                  </a:ext>
                </a:extLst>
              </p:cNvPr>
              <p:cNvSpPr>
                <a:spLocks/>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a:extLst/>
            </p:spPr>
            <p:txBody>
              <a:bodyPr lIns="0" tIns="0" rIns="0" bIns="0"/>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99" name="Group 4">
            <a:extLst>
              <a:ext uri="{FF2B5EF4-FFF2-40B4-BE49-F238E27FC236}">
                <a16:creationId xmlns:a16="http://schemas.microsoft.com/office/drawing/2014/main" id="{54642451-3D46-4184-B064-BC3F566E1386}"/>
              </a:ext>
            </a:extLst>
          </p:cNvPr>
          <p:cNvGrpSpPr/>
          <p:nvPr/>
        </p:nvGrpSpPr>
        <p:grpSpPr>
          <a:xfrm>
            <a:off x="4489067" y="2923694"/>
            <a:ext cx="1202841" cy="1202840"/>
            <a:chOff x="4256200" y="3360593"/>
            <a:chExt cx="1140534" cy="1140533"/>
          </a:xfrm>
        </p:grpSpPr>
        <p:sp>
          <p:nvSpPr>
            <p:cNvPr id="100" name="Oval 24">
              <a:extLst>
                <a:ext uri="{FF2B5EF4-FFF2-40B4-BE49-F238E27FC236}">
                  <a16:creationId xmlns:a16="http://schemas.microsoft.com/office/drawing/2014/main" id="{FD4670F4-F57A-4A54-BBA7-3F8B8A95C1E4}"/>
                </a:ext>
              </a:extLst>
            </p:cNvPr>
            <p:cNvSpPr/>
            <p:nvPr/>
          </p:nvSpPr>
          <p:spPr>
            <a:xfrm>
              <a:off x="4256200" y="3360593"/>
              <a:ext cx="1140534" cy="1140533"/>
            </a:xfrm>
            <a:prstGeom prst="ellipse">
              <a:avLst/>
            </a:prstGeom>
            <a:solidFill>
              <a:srgbClr val="1C546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dirty="0">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nvGrpSpPr>
            <p:cNvPr id="101" name="Group 64">
              <a:extLst>
                <a:ext uri="{FF2B5EF4-FFF2-40B4-BE49-F238E27FC236}">
                  <a16:creationId xmlns:a16="http://schemas.microsoft.com/office/drawing/2014/main" id="{97EED08E-B263-4717-9FDD-6AF71DFC72EE}"/>
                </a:ext>
              </a:extLst>
            </p:cNvPr>
            <p:cNvGrpSpPr/>
            <p:nvPr/>
          </p:nvGrpSpPr>
          <p:grpSpPr>
            <a:xfrm>
              <a:off x="4569824" y="3639786"/>
              <a:ext cx="537185" cy="596560"/>
              <a:chOff x="7502526" y="2405063"/>
              <a:chExt cx="301625" cy="334964"/>
            </a:xfrm>
            <a:solidFill>
              <a:schemeClr val="bg1"/>
            </a:solidFill>
          </p:grpSpPr>
          <p:sp>
            <p:nvSpPr>
              <p:cNvPr id="102" name="Freeform 112">
                <a:extLst>
                  <a:ext uri="{FF2B5EF4-FFF2-40B4-BE49-F238E27FC236}">
                    <a16:creationId xmlns:a16="http://schemas.microsoft.com/office/drawing/2014/main" id="{D2FF726D-185C-4E99-8ED0-7FE0EFCBB982}"/>
                  </a:ext>
                </a:extLst>
              </p:cNvPr>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3" name="Freeform 113">
                <a:extLst>
                  <a:ext uri="{FF2B5EF4-FFF2-40B4-BE49-F238E27FC236}">
                    <a16:creationId xmlns:a16="http://schemas.microsoft.com/office/drawing/2014/main" id="{FD6F9EF2-EDC6-4E14-B54F-964F7447DA57}"/>
                  </a:ext>
                </a:extLst>
              </p:cNvPr>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4" name="Freeform 114">
                <a:extLst>
                  <a:ext uri="{FF2B5EF4-FFF2-40B4-BE49-F238E27FC236}">
                    <a16:creationId xmlns:a16="http://schemas.microsoft.com/office/drawing/2014/main" id="{022FE6D6-A4F4-43D4-8860-3C1C656EFB26}"/>
                  </a:ext>
                </a:extLst>
              </p:cNvPr>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5" name="Freeform 115">
                <a:extLst>
                  <a:ext uri="{FF2B5EF4-FFF2-40B4-BE49-F238E27FC236}">
                    <a16:creationId xmlns:a16="http://schemas.microsoft.com/office/drawing/2014/main" id="{6103BD0A-7501-4103-AD8A-7FBB4F426A22}"/>
                  </a:ext>
                </a:extLst>
              </p:cNvPr>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6" name="Freeform 116">
                <a:extLst>
                  <a:ext uri="{FF2B5EF4-FFF2-40B4-BE49-F238E27FC236}">
                    <a16:creationId xmlns:a16="http://schemas.microsoft.com/office/drawing/2014/main" id="{AE608E57-E1B4-4841-99A3-143CBCB2BAA5}"/>
                  </a:ext>
                </a:extLst>
              </p:cNvPr>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7" name="Freeform 117">
                <a:extLst>
                  <a:ext uri="{FF2B5EF4-FFF2-40B4-BE49-F238E27FC236}">
                    <a16:creationId xmlns:a16="http://schemas.microsoft.com/office/drawing/2014/main" id="{CA6BAC69-095C-4E42-B68A-B94236252C4C}"/>
                  </a:ext>
                </a:extLst>
              </p:cNvPr>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8" name="Freeform 118">
                <a:extLst>
                  <a:ext uri="{FF2B5EF4-FFF2-40B4-BE49-F238E27FC236}">
                    <a16:creationId xmlns:a16="http://schemas.microsoft.com/office/drawing/2014/main" id="{45BAEB48-BCFD-4F61-A7DB-6A7F32A9036F}"/>
                  </a:ext>
                </a:extLst>
              </p:cNvPr>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9" name="Freeform 119">
                <a:extLst>
                  <a:ext uri="{FF2B5EF4-FFF2-40B4-BE49-F238E27FC236}">
                    <a16:creationId xmlns:a16="http://schemas.microsoft.com/office/drawing/2014/main" id="{02C65F80-1EA1-4751-9FD1-028CB1993F08}"/>
                  </a:ext>
                </a:extLst>
              </p:cNvPr>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Tree>
    <p:extLst>
      <p:ext uri="{BB962C8B-B14F-4D97-AF65-F5344CB8AC3E}">
        <p14:creationId xmlns:p14="http://schemas.microsoft.com/office/powerpoint/2010/main" val="2876764613"/>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99"/>
                                        </p:tgtEl>
                                        <p:attrNameLst>
                                          <p:attrName>style.visibility</p:attrName>
                                        </p:attrNameLst>
                                      </p:cBhvr>
                                      <p:to>
                                        <p:strVal val="visible"/>
                                      </p:to>
                                    </p:set>
                                    <p:anim calcmode="lin" valueType="num">
                                      <p:cBhvr>
                                        <p:cTn id="23" dur="500" fill="hold"/>
                                        <p:tgtEl>
                                          <p:spTgt spid="99"/>
                                        </p:tgtEl>
                                        <p:attrNameLst>
                                          <p:attrName>ppt_w</p:attrName>
                                        </p:attrNameLst>
                                      </p:cBhvr>
                                      <p:tavLst>
                                        <p:tav tm="0">
                                          <p:val>
                                            <p:fltVal val="0"/>
                                          </p:val>
                                        </p:tav>
                                        <p:tav tm="100000">
                                          <p:val>
                                            <p:strVal val="#ppt_w"/>
                                          </p:val>
                                        </p:tav>
                                      </p:tavLst>
                                    </p:anim>
                                    <p:anim calcmode="lin" valueType="num">
                                      <p:cBhvr>
                                        <p:cTn id="24" dur="500" fill="hold"/>
                                        <p:tgtEl>
                                          <p:spTgt spid="99"/>
                                        </p:tgtEl>
                                        <p:attrNameLst>
                                          <p:attrName>ppt_h</p:attrName>
                                        </p:attrNameLst>
                                      </p:cBhvr>
                                      <p:tavLst>
                                        <p:tav tm="0">
                                          <p:val>
                                            <p:fltVal val="0"/>
                                          </p:val>
                                        </p:tav>
                                        <p:tav tm="100000">
                                          <p:val>
                                            <p:strVal val="#ppt_h"/>
                                          </p:val>
                                        </p:tav>
                                      </p:tavLst>
                                    </p:anim>
                                    <p:animEffect transition="in" filter="fade">
                                      <p:cBhvr>
                                        <p:cTn id="25" dur="500"/>
                                        <p:tgtEl>
                                          <p:spTgt spid="99"/>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Effect transition="in" filter="wipe(right)">
                                      <p:cBhvr>
                                        <p:cTn id="29" dur="500"/>
                                        <p:tgtEl>
                                          <p:spTgt spid="82"/>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88"/>
                                        </p:tgtEl>
                                        <p:attrNameLst>
                                          <p:attrName>style.visibility</p:attrName>
                                        </p:attrNameLst>
                                      </p:cBhvr>
                                      <p:to>
                                        <p:strVal val="visible"/>
                                      </p:to>
                                    </p:set>
                                    <p:anim calcmode="lin" valueType="num">
                                      <p:cBhvr>
                                        <p:cTn id="33" dur="500" fill="hold"/>
                                        <p:tgtEl>
                                          <p:spTgt spid="88"/>
                                        </p:tgtEl>
                                        <p:attrNameLst>
                                          <p:attrName>ppt_w</p:attrName>
                                        </p:attrNameLst>
                                      </p:cBhvr>
                                      <p:tavLst>
                                        <p:tav tm="0">
                                          <p:val>
                                            <p:fltVal val="0"/>
                                          </p:val>
                                        </p:tav>
                                        <p:tav tm="100000">
                                          <p:val>
                                            <p:strVal val="#ppt_w"/>
                                          </p:val>
                                        </p:tav>
                                      </p:tavLst>
                                    </p:anim>
                                    <p:anim calcmode="lin" valueType="num">
                                      <p:cBhvr>
                                        <p:cTn id="34" dur="500" fill="hold"/>
                                        <p:tgtEl>
                                          <p:spTgt spid="88"/>
                                        </p:tgtEl>
                                        <p:attrNameLst>
                                          <p:attrName>ppt_h</p:attrName>
                                        </p:attrNameLst>
                                      </p:cBhvr>
                                      <p:tavLst>
                                        <p:tav tm="0">
                                          <p:val>
                                            <p:fltVal val="0"/>
                                          </p:val>
                                        </p:tav>
                                        <p:tav tm="100000">
                                          <p:val>
                                            <p:strVal val="#ppt_h"/>
                                          </p:val>
                                        </p:tav>
                                      </p:tavLst>
                                    </p:anim>
                                    <p:animEffect transition="in" filter="fade">
                                      <p:cBhvr>
                                        <p:cTn id="35" dur="500"/>
                                        <p:tgtEl>
                                          <p:spTgt spid="88"/>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91"/>
                                        </p:tgtEl>
                                        <p:attrNameLst>
                                          <p:attrName>style.visibility</p:attrName>
                                        </p:attrNameLst>
                                      </p:cBhvr>
                                      <p:to>
                                        <p:strVal val="visible"/>
                                      </p:to>
                                    </p:set>
                                    <p:anim calcmode="lin" valueType="num">
                                      <p:cBhvr>
                                        <p:cTn id="39" dur="500" fill="hold"/>
                                        <p:tgtEl>
                                          <p:spTgt spid="91"/>
                                        </p:tgtEl>
                                        <p:attrNameLst>
                                          <p:attrName>ppt_w</p:attrName>
                                        </p:attrNameLst>
                                      </p:cBhvr>
                                      <p:tavLst>
                                        <p:tav tm="0">
                                          <p:val>
                                            <p:fltVal val="0"/>
                                          </p:val>
                                        </p:tav>
                                        <p:tav tm="100000">
                                          <p:val>
                                            <p:strVal val="#ppt_w"/>
                                          </p:val>
                                        </p:tav>
                                      </p:tavLst>
                                    </p:anim>
                                    <p:anim calcmode="lin" valueType="num">
                                      <p:cBhvr>
                                        <p:cTn id="40" dur="500" fill="hold"/>
                                        <p:tgtEl>
                                          <p:spTgt spid="91"/>
                                        </p:tgtEl>
                                        <p:attrNameLst>
                                          <p:attrName>ppt_h</p:attrName>
                                        </p:attrNameLst>
                                      </p:cBhvr>
                                      <p:tavLst>
                                        <p:tav tm="0">
                                          <p:val>
                                            <p:fltVal val="0"/>
                                          </p:val>
                                        </p:tav>
                                        <p:tav tm="100000">
                                          <p:val>
                                            <p:strVal val="#ppt_h"/>
                                          </p:val>
                                        </p:tav>
                                      </p:tavLst>
                                    </p:anim>
                                    <p:animEffect transition="in" filter="fade">
                                      <p:cBhvr>
                                        <p:cTn id="41" dur="500"/>
                                        <p:tgtEl>
                                          <p:spTgt spid="91"/>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wipe(left)">
                                      <p:cBhvr>
                                        <p:cTn id="45" dur="500"/>
                                        <p:tgtEl>
                                          <p:spTgt spid="76"/>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p:cTn id="49" dur="500" fill="hold"/>
                                        <p:tgtEl>
                                          <p:spTgt spid="94"/>
                                        </p:tgtEl>
                                        <p:attrNameLst>
                                          <p:attrName>ppt_w</p:attrName>
                                        </p:attrNameLst>
                                      </p:cBhvr>
                                      <p:tavLst>
                                        <p:tav tm="0">
                                          <p:val>
                                            <p:fltVal val="0"/>
                                          </p:val>
                                        </p:tav>
                                        <p:tav tm="100000">
                                          <p:val>
                                            <p:strVal val="#ppt_w"/>
                                          </p:val>
                                        </p:tav>
                                      </p:tavLst>
                                    </p:anim>
                                    <p:anim calcmode="lin" valueType="num">
                                      <p:cBhvr>
                                        <p:cTn id="50" dur="500" fill="hold"/>
                                        <p:tgtEl>
                                          <p:spTgt spid="94"/>
                                        </p:tgtEl>
                                        <p:attrNameLst>
                                          <p:attrName>ppt_h</p:attrName>
                                        </p:attrNameLst>
                                      </p:cBhvr>
                                      <p:tavLst>
                                        <p:tav tm="0">
                                          <p:val>
                                            <p:fltVal val="0"/>
                                          </p:val>
                                        </p:tav>
                                        <p:tav tm="100000">
                                          <p:val>
                                            <p:strVal val="#ppt_h"/>
                                          </p:val>
                                        </p:tav>
                                      </p:tavLst>
                                    </p:anim>
                                    <p:animEffect transition="in" filter="fade">
                                      <p:cBhvr>
                                        <p:cTn id="51" dur="500"/>
                                        <p:tgtEl>
                                          <p:spTgt spid="94"/>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标题 1">
            <a:extLst>
              <a:ext uri="{FF2B5EF4-FFF2-40B4-BE49-F238E27FC236}">
                <a16:creationId xmlns:a16="http://schemas.microsoft.com/office/drawing/2014/main" id="{E7048BAC-EF92-42A0-854C-A3D6C7B156ED}"/>
              </a:ext>
            </a:extLst>
          </p:cNvPr>
          <p:cNvSpPr txBox="1">
            <a:spLocks/>
          </p:cNvSpPr>
          <p:nvPr/>
        </p:nvSpPr>
        <p:spPr>
          <a:xfrm>
            <a:off x="609600" y="255816"/>
            <a:ext cx="10047763" cy="682626"/>
          </a:xfrm>
          <a:prstGeom prst="rect">
            <a:avLst/>
          </a:prstGeom>
        </p:spPr>
        <p:txBody>
          <a:bodyPr/>
          <a:lstStyle>
            <a:lvl1pPr algn="l" rtl="0" eaLnBrk="1" fontAlgn="base" hangingPunct="1">
              <a:spcBef>
                <a:spcPct val="0"/>
              </a:spcBef>
              <a:spcAft>
                <a:spcPct val="0"/>
              </a:spcAft>
              <a:defRPr sz="2800" kern="1200">
                <a:solidFill>
                  <a:schemeClr val="bg1"/>
                </a:solidFill>
                <a:latin typeface="+mj-lt"/>
                <a:ea typeface="+mj-ea"/>
                <a:cs typeface="+mj-cs"/>
              </a:defRPr>
            </a:lvl1pPr>
            <a:lvl2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2pPr>
            <a:lvl3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3pPr>
            <a:lvl4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4pPr>
            <a:lvl5pPr algn="l" rtl="0" eaLnBrk="1" fontAlgn="base" hangingPunct="1">
              <a:spcBef>
                <a:spcPct val="0"/>
              </a:spcBef>
              <a:spcAft>
                <a:spcPct val="0"/>
              </a:spcAft>
              <a:defRPr sz="2800">
                <a:solidFill>
                  <a:schemeClr val="accent1"/>
                </a:solidFill>
                <a:latin typeface="Arial" panose="020B0604020202020204" pitchFamily="34" charset="0"/>
                <a:ea typeface="华文中宋" panose="02010600040101010101" pitchFamily="2" charset="-122"/>
                <a:cs typeface="宋体" panose="02010600030101010101" pitchFamily="2" charset="-122"/>
              </a:defRPr>
            </a:lvl5pPr>
            <a:lvl6pPr marL="4572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6pPr>
            <a:lvl7pPr marL="9144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7pPr>
            <a:lvl8pPr marL="13716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8pPr>
            <a:lvl9pPr marL="1828800" algn="l" rtl="0" eaLnBrk="1" fontAlgn="base" hangingPunct="1">
              <a:spcBef>
                <a:spcPct val="0"/>
              </a:spcBef>
              <a:spcAft>
                <a:spcPct val="0"/>
              </a:spcAft>
              <a:defRPr sz="2800">
                <a:solidFill>
                  <a:srgbClr val="FF3300"/>
                </a:solidFill>
                <a:latin typeface="Arial" panose="020B0604020202020204" pitchFamily="34" charset="0"/>
                <a:ea typeface="华文中宋" panose="02010600040101010101" pitchFamily="2" charset="-122"/>
                <a:cs typeface="宋体" panose="02010600030101010101" pitchFamily="2" charset="-122"/>
              </a:defRPr>
            </a:lvl9pPr>
          </a:lstStyle>
          <a:p>
            <a:pPr defTabSz="914400"/>
            <a:r>
              <a:rPr lang="zh-CN" altLang="en-US" dirty="0">
                <a:solidFill>
                  <a:srgbClr val="3D7488"/>
                </a:solidFill>
              </a:rPr>
              <a:t>银行账目和支票管理</a:t>
            </a:r>
          </a:p>
        </p:txBody>
      </p:sp>
      <p:cxnSp>
        <p:nvCxnSpPr>
          <p:cNvPr id="20" name="直接连接符 19">
            <a:extLst>
              <a:ext uri="{FF2B5EF4-FFF2-40B4-BE49-F238E27FC236}">
                <a16:creationId xmlns:a16="http://schemas.microsoft.com/office/drawing/2014/main" id="{A821BEC0-11FB-4AC5-92F2-B3829BCAAD71}"/>
              </a:ext>
            </a:extLst>
          </p:cNvPr>
          <p:cNvCxnSpPr/>
          <p:nvPr/>
        </p:nvCxnSpPr>
        <p:spPr>
          <a:xfrm>
            <a:off x="0" y="87923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a16="http://schemas.microsoft.com/office/drawing/2014/main" id="{E414EF40-525A-4532-BF25-0AF3FEBBB3A7}"/>
              </a:ext>
            </a:extLst>
          </p:cNvPr>
          <p:cNvSpPr/>
          <p:nvPr/>
        </p:nvSpPr>
        <p:spPr>
          <a:xfrm>
            <a:off x="0" y="314431"/>
            <a:ext cx="433754" cy="388953"/>
          </a:xfrm>
          <a:prstGeom prst="rect">
            <a:avLst/>
          </a:prstGeom>
          <a:solidFill>
            <a:srgbClr val="2474BA"/>
          </a:solidFill>
          <a:ln>
            <a:solidFill>
              <a:srgbClr val="2474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21">
            <a:extLst>
              <a:ext uri="{FF2B5EF4-FFF2-40B4-BE49-F238E27FC236}">
                <a16:creationId xmlns:a16="http://schemas.microsoft.com/office/drawing/2014/main" id="{552ECB58-4A03-4110-B503-F86E7639A166}"/>
              </a:ext>
            </a:extLst>
          </p:cNvPr>
          <p:cNvSpPr>
            <a:spLocks/>
          </p:cNvSpPr>
          <p:nvPr/>
        </p:nvSpPr>
        <p:spPr bwMode="auto">
          <a:xfrm>
            <a:off x="5616819" y="1619605"/>
            <a:ext cx="2252390" cy="2261319"/>
          </a:xfrm>
          <a:custGeom>
            <a:avLst/>
            <a:gdLst>
              <a:gd name="T0" fmla="*/ 662446 w 914"/>
              <a:gd name="T1" fmla="*/ 525501 h 915"/>
              <a:gd name="T2" fmla="*/ 532761 w 914"/>
              <a:gd name="T3" fmla="*/ 474532 h 915"/>
              <a:gd name="T4" fmla="*/ 483691 w 914"/>
              <a:gd name="T5" fmla="*/ 346233 h 915"/>
              <a:gd name="T6" fmla="*/ 483691 w 914"/>
              <a:gd name="T7" fmla="*/ 80846 h 915"/>
              <a:gd name="T8" fmla="*/ 403076 w 914"/>
              <a:gd name="T9" fmla="*/ 0 h 915"/>
              <a:gd name="T10" fmla="*/ 78863 w 914"/>
              <a:gd name="T11" fmla="*/ 0 h 915"/>
              <a:gd name="T12" fmla="*/ 0 w 914"/>
              <a:gd name="T13" fmla="*/ 80846 h 915"/>
              <a:gd name="T14" fmla="*/ 0 w 914"/>
              <a:gd name="T15" fmla="*/ 405989 h 915"/>
              <a:gd name="T16" fmla="*/ 78863 w 914"/>
              <a:gd name="T17" fmla="*/ 485077 h 915"/>
              <a:gd name="T18" fmla="*/ 343491 w 914"/>
              <a:gd name="T19" fmla="*/ 485077 h 915"/>
              <a:gd name="T20" fmla="*/ 473176 w 914"/>
              <a:gd name="T21" fmla="*/ 536046 h 915"/>
              <a:gd name="T22" fmla="*/ 522246 w 914"/>
              <a:gd name="T23" fmla="*/ 666103 h 915"/>
              <a:gd name="T24" fmla="*/ 522246 w 914"/>
              <a:gd name="T25" fmla="*/ 1527291 h 915"/>
              <a:gd name="T26" fmla="*/ 601109 w 914"/>
              <a:gd name="T27" fmla="*/ 1608137 h 915"/>
              <a:gd name="T28" fmla="*/ 1522925 w 914"/>
              <a:gd name="T29" fmla="*/ 1608137 h 915"/>
              <a:gd name="T30" fmla="*/ 1601788 w 914"/>
              <a:gd name="T31" fmla="*/ 1527291 h 915"/>
              <a:gd name="T32" fmla="*/ 1601788 w 914"/>
              <a:gd name="T33" fmla="*/ 604589 h 915"/>
              <a:gd name="T34" fmla="*/ 1522925 w 914"/>
              <a:gd name="T35" fmla="*/ 525501 h 915"/>
              <a:gd name="T36" fmla="*/ 662446 w 914"/>
              <a:gd name="T37" fmla="*/ 525501 h 9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14" h="915">
                <a:moveTo>
                  <a:pt x="378" y="299"/>
                </a:moveTo>
                <a:cubicBezTo>
                  <a:pt x="353" y="299"/>
                  <a:pt x="320" y="286"/>
                  <a:pt x="304" y="270"/>
                </a:cubicBezTo>
                <a:cubicBezTo>
                  <a:pt x="288" y="255"/>
                  <a:pt x="276" y="222"/>
                  <a:pt x="276" y="197"/>
                </a:cubicBezTo>
                <a:cubicBezTo>
                  <a:pt x="276" y="46"/>
                  <a:pt x="276" y="46"/>
                  <a:pt x="276" y="46"/>
                </a:cubicBezTo>
                <a:cubicBezTo>
                  <a:pt x="276" y="21"/>
                  <a:pt x="255" y="0"/>
                  <a:pt x="230" y="0"/>
                </a:cubicBezTo>
                <a:cubicBezTo>
                  <a:pt x="45" y="0"/>
                  <a:pt x="45" y="0"/>
                  <a:pt x="45" y="0"/>
                </a:cubicBezTo>
                <a:cubicBezTo>
                  <a:pt x="20" y="0"/>
                  <a:pt x="0" y="21"/>
                  <a:pt x="0" y="46"/>
                </a:cubicBezTo>
                <a:cubicBezTo>
                  <a:pt x="0" y="231"/>
                  <a:pt x="0" y="231"/>
                  <a:pt x="0" y="231"/>
                </a:cubicBezTo>
                <a:cubicBezTo>
                  <a:pt x="0" y="256"/>
                  <a:pt x="20" y="276"/>
                  <a:pt x="45" y="276"/>
                </a:cubicBezTo>
                <a:cubicBezTo>
                  <a:pt x="196" y="276"/>
                  <a:pt x="196" y="276"/>
                  <a:pt x="196" y="276"/>
                </a:cubicBezTo>
                <a:cubicBezTo>
                  <a:pt x="221" y="276"/>
                  <a:pt x="254" y="289"/>
                  <a:pt x="270" y="305"/>
                </a:cubicBezTo>
                <a:cubicBezTo>
                  <a:pt x="285" y="320"/>
                  <a:pt x="298" y="354"/>
                  <a:pt x="298" y="379"/>
                </a:cubicBezTo>
                <a:cubicBezTo>
                  <a:pt x="298" y="869"/>
                  <a:pt x="298" y="869"/>
                  <a:pt x="298" y="869"/>
                </a:cubicBezTo>
                <a:cubicBezTo>
                  <a:pt x="298" y="894"/>
                  <a:pt x="318" y="915"/>
                  <a:pt x="343" y="915"/>
                </a:cubicBezTo>
                <a:cubicBezTo>
                  <a:pt x="869" y="915"/>
                  <a:pt x="869" y="915"/>
                  <a:pt x="869" y="915"/>
                </a:cubicBezTo>
                <a:cubicBezTo>
                  <a:pt x="894" y="915"/>
                  <a:pt x="914" y="894"/>
                  <a:pt x="914" y="869"/>
                </a:cubicBezTo>
                <a:cubicBezTo>
                  <a:pt x="914" y="344"/>
                  <a:pt x="914" y="344"/>
                  <a:pt x="914" y="344"/>
                </a:cubicBezTo>
                <a:cubicBezTo>
                  <a:pt x="914" y="319"/>
                  <a:pt x="894" y="299"/>
                  <a:pt x="869" y="299"/>
                </a:cubicBezTo>
                <a:lnTo>
                  <a:pt x="378" y="299"/>
                </a:lnTo>
                <a:close/>
              </a:path>
            </a:pathLst>
          </a:custGeom>
          <a:solidFill>
            <a:srgbClr val="354456"/>
          </a:solidFill>
          <a:ln>
            <a:noFill/>
          </a:ln>
          <a:extLst/>
        </p:spPr>
        <p:txBody>
          <a:bodyPr/>
          <a:lstStyle/>
          <a:p>
            <a:endParaRPr lang="zh-CN" altLang="en-US" sz="2531"/>
          </a:p>
        </p:txBody>
      </p:sp>
      <p:sp>
        <p:nvSpPr>
          <p:cNvPr id="47" name="Freeform 22">
            <a:extLst>
              <a:ext uri="{FF2B5EF4-FFF2-40B4-BE49-F238E27FC236}">
                <a16:creationId xmlns:a16="http://schemas.microsoft.com/office/drawing/2014/main" id="{69E5FBDC-1CC8-4CB1-AC93-857D46FA489D}"/>
              </a:ext>
            </a:extLst>
          </p:cNvPr>
          <p:cNvSpPr>
            <a:spLocks/>
          </p:cNvSpPr>
          <p:nvPr/>
        </p:nvSpPr>
        <p:spPr bwMode="auto">
          <a:xfrm>
            <a:off x="3931435" y="2559401"/>
            <a:ext cx="2254622" cy="2259087"/>
          </a:xfrm>
          <a:custGeom>
            <a:avLst/>
            <a:gdLst>
              <a:gd name="T0" fmla="*/ 298 w 914"/>
              <a:gd name="T1" fmla="*/ 537 h 915"/>
              <a:gd name="T2" fmla="*/ 270 w 914"/>
              <a:gd name="T3" fmla="*/ 610 h 915"/>
              <a:gd name="T4" fmla="*/ 196 w 914"/>
              <a:gd name="T5" fmla="*/ 639 h 915"/>
              <a:gd name="T6" fmla="*/ 45 w 914"/>
              <a:gd name="T7" fmla="*/ 639 h 915"/>
              <a:gd name="T8" fmla="*/ 0 w 914"/>
              <a:gd name="T9" fmla="*/ 684 h 915"/>
              <a:gd name="T10" fmla="*/ 0 w 914"/>
              <a:gd name="T11" fmla="*/ 869 h 915"/>
              <a:gd name="T12" fmla="*/ 45 w 914"/>
              <a:gd name="T13" fmla="*/ 915 h 915"/>
              <a:gd name="T14" fmla="*/ 230 w 914"/>
              <a:gd name="T15" fmla="*/ 915 h 915"/>
              <a:gd name="T16" fmla="*/ 276 w 914"/>
              <a:gd name="T17" fmla="*/ 869 h 915"/>
              <a:gd name="T18" fmla="*/ 276 w 914"/>
              <a:gd name="T19" fmla="*/ 718 h 915"/>
              <a:gd name="T20" fmla="*/ 304 w 914"/>
              <a:gd name="T21" fmla="*/ 645 h 915"/>
              <a:gd name="T22" fmla="*/ 378 w 914"/>
              <a:gd name="T23" fmla="*/ 616 h 915"/>
              <a:gd name="T24" fmla="*/ 869 w 914"/>
              <a:gd name="T25" fmla="*/ 616 h 915"/>
              <a:gd name="T26" fmla="*/ 914 w 914"/>
              <a:gd name="T27" fmla="*/ 571 h 915"/>
              <a:gd name="T28" fmla="*/ 914 w 914"/>
              <a:gd name="T29" fmla="*/ 46 h 915"/>
              <a:gd name="T30" fmla="*/ 869 w 914"/>
              <a:gd name="T31" fmla="*/ 0 h 915"/>
              <a:gd name="T32" fmla="*/ 343 w 914"/>
              <a:gd name="T33" fmla="*/ 0 h 915"/>
              <a:gd name="T34" fmla="*/ 298 w 914"/>
              <a:gd name="T35" fmla="*/ 46 h 915"/>
              <a:gd name="T36" fmla="*/ 298 w 914"/>
              <a:gd name="T37" fmla="*/ 537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4" h="915">
                <a:moveTo>
                  <a:pt x="298" y="537"/>
                </a:moveTo>
                <a:cubicBezTo>
                  <a:pt x="298" y="561"/>
                  <a:pt x="285" y="595"/>
                  <a:pt x="270" y="610"/>
                </a:cubicBezTo>
                <a:cubicBezTo>
                  <a:pt x="254" y="626"/>
                  <a:pt x="221" y="639"/>
                  <a:pt x="196" y="639"/>
                </a:cubicBezTo>
                <a:cubicBezTo>
                  <a:pt x="45" y="639"/>
                  <a:pt x="45" y="639"/>
                  <a:pt x="45" y="639"/>
                </a:cubicBezTo>
                <a:cubicBezTo>
                  <a:pt x="20" y="639"/>
                  <a:pt x="0" y="659"/>
                  <a:pt x="0" y="684"/>
                </a:cubicBezTo>
                <a:cubicBezTo>
                  <a:pt x="0" y="869"/>
                  <a:pt x="0" y="869"/>
                  <a:pt x="0" y="869"/>
                </a:cubicBezTo>
                <a:cubicBezTo>
                  <a:pt x="0" y="894"/>
                  <a:pt x="20" y="915"/>
                  <a:pt x="45" y="915"/>
                </a:cubicBezTo>
                <a:cubicBezTo>
                  <a:pt x="230" y="915"/>
                  <a:pt x="230" y="915"/>
                  <a:pt x="230" y="915"/>
                </a:cubicBezTo>
                <a:cubicBezTo>
                  <a:pt x="255" y="915"/>
                  <a:pt x="276" y="894"/>
                  <a:pt x="276" y="869"/>
                </a:cubicBezTo>
                <a:cubicBezTo>
                  <a:pt x="276" y="718"/>
                  <a:pt x="276" y="718"/>
                  <a:pt x="276" y="718"/>
                </a:cubicBezTo>
                <a:cubicBezTo>
                  <a:pt x="276" y="693"/>
                  <a:pt x="288" y="660"/>
                  <a:pt x="304" y="645"/>
                </a:cubicBezTo>
                <a:cubicBezTo>
                  <a:pt x="320" y="629"/>
                  <a:pt x="353" y="616"/>
                  <a:pt x="378" y="616"/>
                </a:cubicBezTo>
                <a:cubicBezTo>
                  <a:pt x="869" y="616"/>
                  <a:pt x="869" y="616"/>
                  <a:pt x="869" y="616"/>
                </a:cubicBezTo>
                <a:cubicBezTo>
                  <a:pt x="894" y="616"/>
                  <a:pt x="914" y="596"/>
                  <a:pt x="914" y="571"/>
                </a:cubicBezTo>
                <a:cubicBezTo>
                  <a:pt x="914" y="46"/>
                  <a:pt x="914" y="46"/>
                  <a:pt x="914" y="46"/>
                </a:cubicBezTo>
                <a:cubicBezTo>
                  <a:pt x="914" y="21"/>
                  <a:pt x="894" y="0"/>
                  <a:pt x="869" y="0"/>
                </a:cubicBezTo>
                <a:cubicBezTo>
                  <a:pt x="343" y="0"/>
                  <a:pt x="343" y="0"/>
                  <a:pt x="343" y="0"/>
                </a:cubicBezTo>
                <a:cubicBezTo>
                  <a:pt x="318" y="0"/>
                  <a:pt x="298" y="21"/>
                  <a:pt x="298" y="46"/>
                </a:cubicBezTo>
                <a:lnTo>
                  <a:pt x="298" y="537"/>
                </a:lnTo>
                <a:close/>
              </a:path>
            </a:pathLst>
          </a:custGeom>
          <a:solidFill>
            <a:srgbClr val="354456"/>
          </a:solidFill>
          <a:ln>
            <a:noFill/>
          </a:ln>
          <a:extLst/>
        </p:spPr>
        <p:txBody>
          <a:bodyPr/>
          <a:lstStyle/>
          <a:p>
            <a:pPr>
              <a:defRPr/>
            </a:pPr>
            <a:endParaRPr lang="zh-CN" altLang="en-US" sz="2531">
              <a:solidFill>
                <a:schemeClr val="tx1">
                  <a:lumMod val="50000"/>
                  <a:lumOff val="50000"/>
                </a:schemeClr>
              </a:solidFill>
            </a:endParaRPr>
          </a:p>
        </p:txBody>
      </p:sp>
      <p:sp>
        <p:nvSpPr>
          <p:cNvPr id="48" name="Freeform 23">
            <a:extLst>
              <a:ext uri="{FF2B5EF4-FFF2-40B4-BE49-F238E27FC236}">
                <a16:creationId xmlns:a16="http://schemas.microsoft.com/office/drawing/2014/main" id="{670B23D5-D029-4EFE-ADB3-FE00FA59C2AD}"/>
              </a:ext>
            </a:extLst>
          </p:cNvPr>
          <p:cNvSpPr>
            <a:spLocks/>
          </p:cNvSpPr>
          <p:nvPr/>
        </p:nvSpPr>
        <p:spPr bwMode="auto">
          <a:xfrm>
            <a:off x="4864535" y="4220232"/>
            <a:ext cx="2254622" cy="2259087"/>
          </a:xfrm>
          <a:custGeom>
            <a:avLst/>
            <a:gdLst>
              <a:gd name="T0" fmla="*/ 537 w 915"/>
              <a:gd name="T1" fmla="*/ 616 h 914"/>
              <a:gd name="T2" fmla="*/ 610 w 915"/>
              <a:gd name="T3" fmla="*/ 644 h 914"/>
              <a:gd name="T4" fmla="*/ 639 w 915"/>
              <a:gd name="T5" fmla="*/ 718 h 914"/>
              <a:gd name="T6" fmla="*/ 639 w 915"/>
              <a:gd name="T7" fmla="*/ 869 h 914"/>
              <a:gd name="T8" fmla="*/ 684 w 915"/>
              <a:gd name="T9" fmla="*/ 914 h 914"/>
              <a:gd name="T10" fmla="*/ 869 w 915"/>
              <a:gd name="T11" fmla="*/ 914 h 914"/>
              <a:gd name="T12" fmla="*/ 915 w 915"/>
              <a:gd name="T13" fmla="*/ 869 h 914"/>
              <a:gd name="T14" fmla="*/ 915 w 915"/>
              <a:gd name="T15" fmla="*/ 684 h 914"/>
              <a:gd name="T16" fmla="*/ 869 w 915"/>
              <a:gd name="T17" fmla="*/ 638 h 914"/>
              <a:gd name="T18" fmla="*/ 718 w 915"/>
              <a:gd name="T19" fmla="*/ 638 h 914"/>
              <a:gd name="T20" fmla="*/ 645 w 915"/>
              <a:gd name="T21" fmla="*/ 610 h 914"/>
              <a:gd name="T22" fmla="*/ 616 w 915"/>
              <a:gd name="T23" fmla="*/ 536 h 914"/>
              <a:gd name="T24" fmla="*/ 616 w 915"/>
              <a:gd name="T25" fmla="*/ 45 h 914"/>
              <a:gd name="T26" fmla="*/ 571 w 915"/>
              <a:gd name="T27" fmla="*/ 0 h 914"/>
              <a:gd name="T28" fmla="*/ 46 w 915"/>
              <a:gd name="T29" fmla="*/ 0 h 914"/>
              <a:gd name="T30" fmla="*/ 0 w 915"/>
              <a:gd name="T31" fmla="*/ 45 h 914"/>
              <a:gd name="T32" fmla="*/ 0 w 915"/>
              <a:gd name="T33" fmla="*/ 571 h 914"/>
              <a:gd name="T34" fmla="*/ 46 w 915"/>
              <a:gd name="T35" fmla="*/ 616 h 914"/>
              <a:gd name="T36" fmla="*/ 537 w 915"/>
              <a:gd name="T37" fmla="*/ 616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5" h="914">
                <a:moveTo>
                  <a:pt x="537" y="616"/>
                </a:moveTo>
                <a:cubicBezTo>
                  <a:pt x="562" y="616"/>
                  <a:pt x="595" y="629"/>
                  <a:pt x="610" y="644"/>
                </a:cubicBezTo>
                <a:cubicBezTo>
                  <a:pt x="626" y="660"/>
                  <a:pt x="639" y="693"/>
                  <a:pt x="639" y="718"/>
                </a:cubicBezTo>
                <a:cubicBezTo>
                  <a:pt x="639" y="869"/>
                  <a:pt x="639" y="869"/>
                  <a:pt x="639" y="869"/>
                </a:cubicBezTo>
                <a:cubicBezTo>
                  <a:pt x="639" y="894"/>
                  <a:pt x="659" y="914"/>
                  <a:pt x="684" y="914"/>
                </a:cubicBezTo>
                <a:cubicBezTo>
                  <a:pt x="869" y="914"/>
                  <a:pt x="869" y="914"/>
                  <a:pt x="869" y="914"/>
                </a:cubicBezTo>
                <a:cubicBezTo>
                  <a:pt x="894" y="914"/>
                  <a:pt x="915" y="894"/>
                  <a:pt x="915" y="869"/>
                </a:cubicBezTo>
                <a:cubicBezTo>
                  <a:pt x="915" y="684"/>
                  <a:pt x="915" y="684"/>
                  <a:pt x="915" y="684"/>
                </a:cubicBezTo>
                <a:cubicBezTo>
                  <a:pt x="915" y="659"/>
                  <a:pt x="894" y="638"/>
                  <a:pt x="869" y="638"/>
                </a:cubicBezTo>
                <a:cubicBezTo>
                  <a:pt x="718" y="638"/>
                  <a:pt x="718" y="638"/>
                  <a:pt x="718" y="638"/>
                </a:cubicBezTo>
                <a:cubicBezTo>
                  <a:pt x="693" y="638"/>
                  <a:pt x="660" y="625"/>
                  <a:pt x="645" y="610"/>
                </a:cubicBezTo>
                <a:cubicBezTo>
                  <a:pt x="629" y="594"/>
                  <a:pt x="616" y="561"/>
                  <a:pt x="616" y="536"/>
                </a:cubicBezTo>
                <a:cubicBezTo>
                  <a:pt x="616" y="45"/>
                  <a:pt x="616" y="45"/>
                  <a:pt x="616" y="45"/>
                </a:cubicBezTo>
                <a:cubicBezTo>
                  <a:pt x="616" y="20"/>
                  <a:pt x="596" y="0"/>
                  <a:pt x="571" y="0"/>
                </a:cubicBezTo>
                <a:cubicBezTo>
                  <a:pt x="46" y="0"/>
                  <a:pt x="46" y="0"/>
                  <a:pt x="46" y="0"/>
                </a:cubicBezTo>
                <a:cubicBezTo>
                  <a:pt x="21" y="0"/>
                  <a:pt x="0" y="20"/>
                  <a:pt x="0" y="45"/>
                </a:cubicBezTo>
                <a:cubicBezTo>
                  <a:pt x="0" y="571"/>
                  <a:pt x="0" y="571"/>
                  <a:pt x="0" y="571"/>
                </a:cubicBezTo>
                <a:cubicBezTo>
                  <a:pt x="0" y="596"/>
                  <a:pt x="21" y="616"/>
                  <a:pt x="46" y="616"/>
                </a:cubicBezTo>
                <a:lnTo>
                  <a:pt x="537" y="616"/>
                </a:lnTo>
                <a:close/>
              </a:path>
            </a:pathLst>
          </a:custGeom>
          <a:solidFill>
            <a:srgbClr val="1C546B"/>
          </a:solidFill>
          <a:ln>
            <a:noFill/>
          </a:ln>
          <a:extLst/>
        </p:spPr>
        <p:txBody>
          <a:bodyPr/>
          <a:lstStyle/>
          <a:p>
            <a:pPr>
              <a:defRPr/>
            </a:pPr>
            <a:endParaRPr lang="zh-CN" altLang="en-US" sz="2531">
              <a:solidFill>
                <a:schemeClr val="tx1">
                  <a:lumMod val="50000"/>
                  <a:lumOff val="50000"/>
                </a:schemeClr>
              </a:solidFill>
            </a:endParaRPr>
          </a:p>
        </p:txBody>
      </p:sp>
      <p:sp>
        <p:nvSpPr>
          <p:cNvPr id="49" name="Freeform 24">
            <a:extLst>
              <a:ext uri="{FF2B5EF4-FFF2-40B4-BE49-F238E27FC236}">
                <a16:creationId xmlns:a16="http://schemas.microsoft.com/office/drawing/2014/main" id="{CAFA23AE-6299-48A3-B7FD-B2F3A60A3FD6}"/>
              </a:ext>
            </a:extLst>
          </p:cNvPr>
          <p:cNvSpPr>
            <a:spLocks/>
          </p:cNvSpPr>
          <p:nvPr/>
        </p:nvSpPr>
        <p:spPr bwMode="auto">
          <a:xfrm>
            <a:off x="6547688" y="3282667"/>
            <a:ext cx="2256854" cy="2256856"/>
          </a:xfrm>
          <a:custGeom>
            <a:avLst/>
            <a:gdLst>
              <a:gd name="T0" fmla="*/ 616 w 915"/>
              <a:gd name="T1" fmla="*/ 378 h 914"/>
              <a:gd name="T2" fmla="*/ 645 w 915"/>
              <a:gd name="T3" fmla="*/ 304 h 914"/>
              <a:gd name="T4" fmla="*/ 718 w 915"/>
              <a:gd name="T5" fmla="*/ 276 h 914"/>
              <a:gd name="T6" fmla="*/ 869 w 915"/>
              <a:gd name="T7" fmla="*/ 276 h 914"/>
              <a:gd name="T8" fmla="*/ 915 w 915"/>
              <a:gd name="T9" fmla="*/ 231 h 914"/>
              <a:gd name="T10" fmla="*/ 915 w 915"/>
              <a:gd name="T11" fmla="*/ 45 h 914"/>
              <a:gd name="T12" fmla="*/ 869 w 915"/>
              <a:gd name="T13" fmla="*/ 0 h 914"/>
              <a:gd name="T14" fmla="*/ 684 w 915"/>
              <a:gd name="T15" fmla="*/ 0 h 914"/>
              <a:gd name="T16" fmla="*/ 639 w 915"/>
              <a:gd name="T17" fmla="*/ 45 h 914"/>
              <a:gd name="T18" fmla="*/ 639 w 915"/>
              <a:gd name="T19" fmla="*/ 196 h 914"/>
              <a:gd name="T20" fmla="*/ 610 w 915"/>
              <a:gd name="T21" fmla="*/ 270 h 914"/>
              <a:gd name="T22" fmla="*/ 537 w 915"/>
              <a:gd name="T23" fmla="*/ 298 h 914"/>
              <a:gd name="T24" fmla="*/ 46 w 915"/>
              <a:gd name="T25" fmla="*/ 298 h 914"/>
              <a:gd name="T26" fmla="*/ 0 w 915"/>
              <a:gd name="T27" fmla="*/ 344 h 914"/>
              <a:gd name="T28" fmla="*/ 0 w 915"/>
              <a:gd name="T29" fmla="*/ 869 h 914"/>
              <a:gd name="T30" fmla="*/ 46 w 915"/>
              <a:gd name="T31" fmla="*/ 914 h 914"/>
              <a:gd name="T32" fmla="*/ 571 w 915"/>
              <a:gd name="T33" fmla="*/ 914 h 914"/>
              <a:gd name="T34" fmla="*/ 616 w 915"/>
              <a:gd name="T35" fmla="*/ 869 h 914"/>
              <a:gd name="T36" fmla="*/ 616 w 915"/>
              <a:gd name="T37" fmla="*/ 378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5" h="914">
                <a:moveTo>
                  <a:pt x="616" y="378"/>
                </a:moveTo>
                <a:cubicBezTo>
                  <a:pt x="616" y="353"/>
                  <a:pt x="629" y="320"/>
                  <a:pt x="645" y="304"/>
                </a:cubicBezTo>
                <a:cubicBezTo>
                  <a:pt x="660" y="289"/>
                  <a:pt x="693" y="276"/>
                  <a:pt x="718" y="276"/>
                </a:cubicBezTo>
                <a:cubicBezTo>
                  <a:pt x="869" y="276"/>
                  <a:pt x="869" y="276"/>
                  <a:pt x="869" y="276"/>
                </a:cubicBezTo>
                <a:cubicBezTo>
                  <a:pt x="894" y="276"/>
                  <a:pt x="915" y="256"/>
                  <a:pt x="915" y="231"/>
                </a:cubicBezTo>
                <a:cubicBezTo>
                  <a:pt x="915" y="45"/>
                  <a:pt x="915" y="45"/>
                  <a:pt x="915" y="45"/>
                </a:cubicBezTo>
                <a:cubicBezTo>
                  <a:pt x="915" y="21"/>
                  <a:pt x="894" y="0"/>
                  <a:pt x="869" y="0"/>
                </a:cubicBezTo>
                <a:cubicBezTo>
                  <a:pt x="684" y="0"/>
                  <a:pt x="684" y="0"/>
                  <a:pt x="684" y="0"/>
                </a:cubicBezTo>
                <a:cubicBezTo>
                  <a:pt x="659" y="0"/>
                  <a:pt x="639" y="21"/>
                  <a:pt x="639" y="45"/>
                </a:cubicBezTo>
                <a:cubicBezTo>
                  <a:pt x="639" y="196"/>
                  <a:pt x="639" y="196"/>
                  <a:pt x="639" y="196"/>
                </a:cubicBezTo>
                <a:cubicBezTo>
                  <a:pt x="639" y="221"/>
                  <a:pt x="626" y="254"/>
                  <a:pt x="610" y="270"/>
                </a:cubicBezTo>
                <a:cubicBezTo>
                  <a:pt x="595" y="286"/>
                  <a:pt x="562" y="298"/>
                  <a:pt x="537" y="298"/>
                </a:cubicBezTo>
                <a:cubicBezTo>
                  <a:pt x="46" y="298"/>
                  <a:pt x="46" y="298"/>
                  <a:pt x="46" y="298"/>
                </a:cubicBezTo>
                <a:cubicBezTo>
                  <a:pt x="21" y="298"/>
                  <a:pt x="0" y="319"/>
                  <a:pt x="0" y="344"/>
                </a:cubicBezTo>
                <a:cubicBezTo>
                  <a:pt x="0" y="869"/>
                  <a:pt x="0" y="869"/>
                  <a:pt x="0" y="869"/>
                </a:cubicBezTo>
                <a:cubicBezTo>
                  <a:pt x="0" y="894"/>
                  <a:pt x="21" y="914"/>
                  <a:pt x="46" y="914"/>
                </a:cubicBezTo>
                <a:cubicBezTo>
                  <a:pt x="571" y="914"/>
                  <a:pt x="571" y="914"/>
                  <a:pt x="571" y="914"/>
                </a:cubicBezTo>
                <a:cubicBezTo>
                  <a:pt x="596" y="914"/>
                  <a:pt x="616" y="894"/>
                  <a:pt x="616" y="869"/>
                </a:cubicBezTo>
                <a:lnTo>
                  <a:pt x="616" y="378"/>
                </a:lnTo>
                <a:close/>
              </a:path>
            </a:pathLst>
          </a:custGeom>
          <a:solidFill>
            <a:srgbClr val="1C546B"/>
          </a:solidFill>
          <a:ln>
            <a:noFill/>
          </a:ln>
          <a:extLst/>
        </p:spPr>
        <p:txBody>
          <a:bodyPr/>
          <a:lstStyle/>
          <a:p>
            <a:pPr>
              <a:defRPr/>
            </a:pPr>
            <a:endParaRPr lang="zh-CN" altLang="en-US" sz="2531">
              <a:solidFill>
                <a:schemeClr val="tx1">
                  <a:lumMod val="50000"/>
                  <a:lumOff val="50000"/>
                </a:schemeClr>
              </a:solidFill>
            </a:endParaRPr>
          </a:p>
        </p:txBody>
      </p:sp>
      <p:sp>
        <p:nvSpPr>
          <p:cNvPr id="50" name="Freeform 25">
            <a:extLst>
              <a:ext uri="{FF2B5EF4-FFF2-40B4-BE49-F238E27FC236}">
                <a16:creationId xmlns:a16="http://schemas.microsoft.com/office/drawing/2014/main" id="{5B3E8712-D9BC-493C-B71B-14FB82B73A3A}"/>
              </a:ext>
            </a:extLst>
          </p:cNvPr>
          <p:cNvSpPr>
            <a:spLocks noEditPoints="1"/>
          </p:cNvSpPr>
          <p:nvPr/>
        </p:nvSpPr>
        <p:spPr bwMode="auto">
          <a:xfrm>
            <a:off x="5793171" y="1773632"/>
            <a:ext cx="323683" cy="363865"/>
          </a:xfrm>
          <a:custGeom>
            <a:avLst/>
            <a:gdLst>
              <a:gd name="T0" fmla="*/ 28 w 131"/>
              <a:gd name="T1" fmla="*/ 16 h 147"/>
              <a:gd name="T2" fmla="*/ 103 w 131"/>
              <a:gd name="T3" fmla="*/ 16 h 147"/>
              <a:gd name="T4" fmla="*/ 118 w 131"/>
              <a:gd name="T5" fmla="*/ 61 h 147"/>
              <a:gd name="T6" fmla="*/ 127 w 131"/>
              <a:gd name="T7" fmla="*/ 65 h 147"/>
              <a:gd name="T8" fmla="*/ 131 w 131"/>
              <a:gd name="T9" fmla="*/ 74 h 147"/>
              <a:gd name="T10" fmla="*/ 130 w 131"/>
              <a:gd name="T11" fmla="*/ 101 h 147"/>
              <a:gd name="T12" fmla="*/ 123 w 131"/>
              <a:gd name="T13" fmla="*/ 108 h 147"/>
              <a:gd name="T14" fmla="*/ 116 w 131"/>
              <a:gd name="T15" fmla="*/ 109 h 147"/>
              <a:gd name="T16" fmla="*/ 65 w 131"/>
              <a:gd name="T17" fmla="*/ 147 h 147"/>
              <a:gd name="T18" fmla="*/ 76 w 131"/>
              <a:gd name="T19" fmla="*/ 132 h 147"/>
              <a:gd name="T20" fmla="*/ 107 w 131"/>
              <a:gd name="T21" fmla="*/ 109 h 147"/>
              <a:gd name="T22" fmla="*/ 98 w 131"/>
              <a:gd name="T23" fmla="*/ 105 h 147"/>
              <a:gd name="T24" fmla="*/ 95 w 131"/>
              <a:gd name="T25" fmla="*/ 74 h 147"/>
              <a:gd name="T26" fmla="*/ 96 w 131"/>
              <a:gd name="T27" fmla="*/ 69 h 147"/>
              <a:gd name="T28" fmla="*/ 107 w 131"/>
              <a:gd name="T29" fmla="*/ 56 h 147"/>
              <a:gd name="T30" fmla="*/ 35 w 131"/>
              <a:gd name="T31" fmla="*/ 38 h 147"/>
              <a:gd name="T32" fmla="*/ 28 w 131"/>
              <a:gd name="T33" fmla="*/ 62 h 147"/>
              <a:gd name="T34" fmla="*/ 35 w 131"/>
              <a:gd name="T35" fmla="*/ 69 h 147"/>
              <a:gd name="T36" fmla="*/ 36 w 131"/>
              <a:gd name="T37" fmla="*/ 96 h 147"/>
              <a:gd name="T38" fmla="*/ 32 w 131"/>
              <a:gd name="T39" fmla="*/ 105 h 147"/>
              <a:gd name="T40" fmla="*/ 24 w 131"/>
              <a:gd name="T41" fmla="*/ 109 h 147"/>
              <a:gd name="T42" fmla="*/ 8 w 131"/>
              <a:gd name="T43" fmla="*/ 108 h 147"/>
              <a:gd name="T44" fmla="*/ 0 w 131"/>
              <a:gd name="T45" fmla="*/ 96 h 147"/>
              <a:gd name="T46" fmla="*/ 1 w 131"/>
              <a:gd name="T47" fmla="*/ 69 h 147"/>
              <a:gd name="T48" fmla="*/ 13 w 131"/>
              <a:gd name="T49" fmla="*/ 61 h 147"/>
              <a:gd name="T50" fmla="*/ 61 w 131"/>
              <a:gd name="T51" fmla="*/ 135 h 147"/>
              <a:gd name="T52" fmla="*/ 65 w 131"/>
              <a:gd name="T53" fmla="*/ 131 h 147"/>
              <a:gd name="T54" fmla="*/ 13 w 131"/>
              <a:gd name="T55" fmla="*/ 73 h 147"/>
              <a:gd name="T56" fmla="*/ 12 w 131"/>
              <a:gd name="T57" fmla="*/ 74 h 147"/>
              <a:gd name="T58" fmla="*/ 12 w 131"/>
              <a:gd name="T59" fmla="*/ 97 h 147"/>
              <a:gd name="T60" fmla="*/ 18 w 131"/>
              <a:gd name="T61" fmla="*/ 97 h 147"/>
              <a:gd name="T62" fmla="*/ 24 w 131"/>
              <a:gd name="T63" fmla="*/ 97 h 147"/>
              <a:gd name="T64" fmla="*/ 25 w 131"/>
              <a:gd name="T65" fmla="*/ 96 h 147"/>
              <a:gd name="T66" fmla="*/ 25 w 131"/>
              <a:gd name="T67" fmla="*/ 74 h 147"/>
              <a:gd name="T68" fmla="*/ 24 w 131"/>
              <a:gd name="T69" fmla="*/ 73 h 147"/>
              <a:gd name="T70" fmla="*/ 18 w 131"/>
              <a:gd name="T71" fmla="*/ 73 h 147"/>
              <a:gd name="T72" fmla="*/ 107 w 131"/>
              <a:gd name="T73" fmla="*/ 73 h 147"/>
              <a:gd name="T74" fmla="*/ 106 w 131"/>
              <a:gd name="T75" fmla="*/ 74 h 147"/>
              <a:gd name="T76" fmla="*/ 106 w 131"/>
              <a:gd name="T77" fmla="*/ 97 h 147"/>
              <a:gd name="T78" fmla="*/ 113 w 131"/>
              <a:gd name="T79" fmla="*/ 97 h 147"/>
              <a:gd name="T80" fmla="*/ 118 w 131"/>
              <a:gd name="T81" fmla="*/ 97 h 147"/>
              <a:gd name="T82" fmla="*/ 119 w 131"/>
              <a:gd name="T83" fmla="*/ 96 h 147"/>
              <a:gd name="T84" fmla="*/ 119 w 131"/>
              <a:gd name="T85" fmla="*/ 74 h 147"/>
              <a:gd name="T86" fmla="*/ 118 w 131"/>
              <a:gd name="T87" fmla="*/ 73 h 147"/>
              <a:gd name="T88" fmla="*/ 113 w 131"/>
              <a:gd name="T89" fmla="*/ 73 h 147"/>
              <a:gd name="T90" fmla="*/ 95 w 131"/>
              <a:gd name="T91" fmla="*/ 24 h 147"/>
              <a:gd name="T92" fmla="*/ 36 w 131"/>
              <a:gd name="T93" fmla="*/ 24 h 147"/>
              <a:gd name="T94" fmla="*/ 65 w 131"/>
              <a:gd name="T95" fmla="*/ 19 h 147"/>
              <a:gd name="T96" fmla="*/ 103 w 131"/>
              <a:gd name="T97" fmla="*/ 3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47">
                <a:moveTo>
                  <a:pt x="13" y="61"/>
                </a:moveTo>
                <a:cubicBezTo>
                  <a:pt x="13" y="53"/>
                  <a:pt x="13" y="53"/>
                  <a:pt x="13" y="53"/>
                </a:cubicBezTo>
                <a:cubicBezTo>
                  <a:pt x="13" y="38"/>
                  <a:pt x="19" y="25"/>
                  <a:pt x="28" y="16"/>
                </a:cubicBezTo>
                <a:cubicBezTo>
                  <a:pt x="28" y="15"/>
                  <a:pt x="28" y="15"/>
                  <a:pt x="28" y="15"/>
                </a:cubicBezTo>
                <a:cubicBezTo>
                  <a:pt x="38" y="6"/>
                  <a:pt x="51" y="0"/>
                  <a:pt x="65" y="0"/>
                </a:cubicBezTo>
                <a:cubicBezTo>
                  <a:pt x="80" y="0"/>
                  <a:pt x="93" y="6"/>
                  <a:pt x="103" y="16"/>
                </a:cubicBezTo>
                <a:cubicBezTo>
                  <a:pt x="103" y="16"/>
                  <a:pt x="103" y="16"/>
                  <a:pt x="103" y="16"/>
                </a:cubicBezTo>
                <a:cubicBezTo>
                  <a:pt x="112" y="25"/>
                  <a:pt x="118" y="38"/>
                  <a:pt x="118" y="53"/>
                </a:cubicBezTo>
                <a:cubicBezTo>
                  <a:pt x="118" y="61"/>
                  <a:pt x="118" y="61"/>
                  <a:pt x="118" y="61"/>
                </a:cubicBezTo>
                <a:cubicBezTo>
                  <a:pt x="120" y="61"/>
                  <a:pt x="121" y="62"/>
                  <a:pt x="123" y="62"/>
                </a:cubicBezTo>
                <a:cubicBezTo>
                  <a:pt x="123" y="62"/>
                  <a:pt x="123" y="62"/>
                  <a:pt x="123" y="62"/>
                </a:cubicBezTo>
                <a:cubicBezTo>
                  <a:pt x="124" y="63"/>
                  <a:pt x="126" y="64"/>
                  <a:pt x="127" y="65"/>
                </a:cubicBezTo>
                <a:cubicBezTo>
                  <a:pt x="128" y="66"/>
                  <a:pt x="129" y="67"/>
                  <a:pt x="130" y="69"/>
                </a:cubicBezTo>
                <a:cubicBezTo>
                  <a:pt x="130" y="69"/>
                  <a:pt x="130" y="69"/>
                  <a:pt x="130" y="69"/>
                </a:cubicBezTo>
                <a:cubicBezTo>
                  <a:pt x="130" y="71"/>
                  <a:pt x="131" y="72"/>
                  <a:pt x="131" y="74"/>
                </a:cubicBezTo>
                <a:cubicBezTo>
                  <a:pt x="131" y="85"/>
                  <a:pt x="131" y="85"/>
                  <a:pt x="131" y="85"/>
                </a:cubicBezTo>
                <a:cubicBezTo>
                  <a:pt x="131" y="96"/>
                  <a:pt x="131" y="96"/>
                  <a:pt x="131" y="96"/>
                </a:cubicBezTo>
                <a:cubicBezTo>
                  <a:pt x="131" y="98"/>
                  <a:pt x="130" y="99"/>
                  <a:pt x="130" y="101"/>
                </a:cubicBezTo>
                <a:cubicBezTo>
                  <a:pt x="130" y="101"/>
                  <a:pt x="130" y="101"/>
                  <a:pt x="130" y="101"/>
                </a:cubicBezTo>
                <a:cubicBezTo>
                  <a:pt x="129" y="103"/>
                  <a:pt x="128" y="104"/>
                  <a:pt x="127" y="105"/>
                </a:cubicBezTo>
                <a:cubicBezTo>
                  <a:pt x="126" y="106"/>
                  <a:pt x="124" y="107"/>
                  <a:pt x="123" y="108"/>
                </a:cubicBezTo>
                <a:cubicBezTo>
                  <a:pt x="122" y="108"/>
                  <a:pt x="122" y="108"/>
                  <a:pt x="122" y="108"/>
                </a:cubicBezTo>
                <a:cubicBezTo>
                  <a:pt x="121" y="108"/>
                  <a:pt x="120" y="109"/>
                  <a:pt x="118" y="109"/>
                </a:cubicBezTo>
                <a:cubicBezTo>
                  <a:pt x="116" y="109"/>
                  <a:pt x="116" y="109"/>
                  <a:pt x="116" y="109"/>
                </a:cubicBezTo>
                <a:cubicBezTo>
                  <a:pt x="115" y="116"/>
                  <a:pt x="111" y="122"/>
                  <a:pt x="104" y="128"/>
                </a:cubicBezTo>
                <a:cubicBezTo>
                  <a:pt x="97" y="133"/>
                  <a:pt x="87" y="137"/>
                  <a:pt x="76" y="138"/>
                </a:cubicBezTo>
                <a:cubicBezTo>
                  <a:pt x="75" y="143"/>
                  <a:pt x="70" y="147"/>
                  <a:pt x="65" y="147"/>
                </a:cubicBezTo>
                <a:cubicBezTo>
                  <a:pt x="59" y="147"/>
                  <a:pt x="54" y="142"/>
                  <a:pt x="54" y="135"/>
                </a:cubicBezTo>
                <a:cubicBezTo>
                  <a:pt x="54" y="129"/>
                  <a:pt x="59" y="124"/>
                  <a:pt x="65" y="124"/>
                </a:cubicBezTo>
                <a:cubicBezTo>
                  <a:pt x="70" y="124"/>
                  <a:pt x="74" y="127"/>
                  <a:pt x="76" y="132"/>
                </a:cubicBezTo>
                <a:cubicBezTo>
                  <a:pt x="85" y="130"/>
                  <a:pt x="94" y="127"/>
                  <a:pt x="100" y="122"/>
                </a:cubicBezTo>
                <a:cubicBezTo>
                  <a:pt x="105" y="118"/>
                  <a:pt x="108" y="114"/>
                  <a:pt x="109" y="109"/>
                </a:cubicBezTo>
                <a:cubicBezTo>
                  <a:pt x="107" y="109"/>
                  <a:pt x="107" y="109"/>
                  <a:pt x="107" y="109"/>
                </a:cubicBezTo>
                <a:cubicBezTo>
                  <a:pt x="106" y="109"/>
                  <a:pt x="104" y="108"/>
                  <a:pt x="103" y="108"/>
                </a:cubicBezTo>
                <a:cubicBezTo>
                  <a:pt x="103" y="108"/>
                  <a:pt x="103" y="108"/>
                  <a:pt x="103" y="108"/>
                </a:cubicBezTo>
                <a:cubicBezTo>
                  <a:pt x="101" y="107"/>
                  <a:pt x="100" y="106"/>
                  <a:pt x="98" y="105"/>
                </a:cubicBezTo>
                <a:cubicBezTo>
                  <a:pt x="96" y="103"/>
                  <a:pt x="95" y="100"/>
                  <a:pt x="95" y="96"/>
                </a:cubicBezTo>
                <a:cubicBezTo>
                  <a:pt x="95" y="85"/>
                  <a:pt x="95" y="85"/>
                  <a:pt x="95" y="85"/>
                </a:cubicBezTo>
                <a:cubicBezTo>
                  <a:pt x="95" y="74"/>
                  <a:pt x="95" y="74"/>
                  <a:pt x="95" y="74"/>
                </a:cubicBezTo>
                <a:cubicBezTo>
                  <a:pt x="95" y="72"/>
                  <a:pt x="95" y="71"/>
                  <a:pt x="96" y="69"/>
                </a:cubicBezTo>
                <a:cubicBezTo>
                  <a:pt x="96" y="69"/>
                  <a:pt x="96" y="69"/>
                  <a:pt x="96" y="69"/>
                </a:cubicBezTo>
                <a:cubicBezTo>
                  <a:pt x="96" y="69"/>
                  <a:pt x="96" y="69"/>
                  <a:pt x="96" y="69"/>
                </a:cubicBezTo>
                <a:cubicBezTo>
                  <a:pt x="96" y="67"/>
                  <a:pt x="97" y="66"/>
                  <a:pt x="98" y="65"/>
                </a:cubicBezTo>
                <a:cubicBezTo>
                  <a:pt x="101" y="63"/>
                  <a:pt x="104" y="61"/>
                  <a:pt x="107" y="61"/>
                </a:cubicBezTo>
                <a:cubicBezTo>
                  <a:pt x="107" y="56"/>
                  <a:pt x="107" y="56"/>
                  <a:pt x="107" y="56"/>
                </a:cubicBezTo>
                <a:cubicBezTo>
                  <a:pt x="105" y="49"/>
                  <a:pt x="101" y="43"/>
                  <a:pt x="96" y="38"/>
                </a:cubicBezTo>
                <a:cubicBezTo>
                  <a:pt x="89" y="30"/>
                  <a:pt x="78" y="26"/>
                  <a:pt x="65" y="26"/>
                </a:cubicBezTo>
                <a:cubicBezTo>
                  <a:pt x="53" y="26"/>
                  <a:pt x="42" y="30"/>
                  <a:pt x="35" y="38"/>
                </a:cubicBezTo>
                <a:cubicBezTo>
                  <a:pt x="30" y="43"/>
                  <a:pt x="26" y="49"/>
                  <a:pt x="24" y="56"/>
                </a:cubicBezTo>
                <a:cubicBezTo>
                  <a:pt x="24" y="61"/>
                  <a:pt x="24" y="61"/>
                  <a:pt x="24" y="61"/>
                </a:cubicBezTo>
                <a:cubicBezTo>
                  <a:pt x="25" y="61"/>
                  <a:pt x="27" y="62"/>
                  <a:pt x="28" y="62"/>
                </a:cubicBezTo>
                <a:cubicBezTo>
                  <a:pt x="30" y="63"/>
                  <a:pt x="31" y="64"/>
                  <a:pt x="32" y="65"/>
                </a:cubicBezTo>
                <a:cubicBezTo>
                  <a:pt x="34" y="66"/>
                  <a:pt x="35" y="67"/>
                  <a:pt x="35" y="69"/>
                </a:cubicBezTo>
                <a:cubicBezTo>
                  <a:pt x="35" y="69"/>
                  <a:pt x="35" y="69"/>
                  <a:pt x="35" y="69"/>
                </a:cubicBezTo>
                <a:cubicBezTo>
                  <a:pt x="36" y="71"/>
                  <a:pt x="36" y="72"/>
                  <a:pt x="36" y="74"/>
                </a:cubicBezTo>
                <a:cubicBezTo>
                  <a:pt x="36" y="85"/>
                  <a:pt x="36" y="85"/>
                  <a:pt x="36" y="85"/>
                </a:cubicBezTo>
                <a:cubicBezTo>
                  <a:pt x="36" y="96"/>
                  <a:pt x="36" y="96"/>
                  <a:pt x="36" y="96"/>
                </a:cubicBezTo>
                <a:cubicBezTo>
                  <a:pt x="36" y="98"/>
                  <a:pt x="36" y="99"/>
                  <a:pt x="35" y="101"/>
                </a:cubicBezTo>
                <a:cubicBezTo>
                  <a:pt x="35" y="101"/>
                  <a:pt x="35" y="101"/>
                  <a:pt x="35" y="101"/>
                </a:cubicBezTo>
                <a:cubicBezTo>
                  <a:pt x="35" y="103"/>
                  <a:pt x="34" y="104"/>
                  <a:pt x="32" y="105"/>
                </a:cubicBezTo>
                <a:cubicBezTo>
                  <a:pt x="31" y="106"/>
                  <a:pt x="30" y="107"/>
                  <a:pt x="28" y="108"/>
                </a:cubicBezTo>
                <a:cubicBezTo>
                  <a:pt x="28" y="108"/>
                  <a:pt x="28" y="108"/>
                  <a:pt x="28" y="108"/>
                </a:cubicBezTo>
                <a:cubicBezTo>
                  <a:pt x="27" y="108"/>
                  <a:pt x="25" y="109"/>
                  <a:pt x="24" y="109"/>
                </a:cubicBezTo>
                <a:cubicBezTo>
                  <a:pt x="18" y="109"/>
                  <a:pt x="18" y="109"/>
                  <a:pt x="18" y="109"/>
                </a:cubicBezTo>
                <a:cubicBezTo>
                  <a:pt x="13" y="109"/>
                  <a:pt x="13" y="109"/>
                  <a:pt x="13" y="109"/>
                </a:cubicBezTo>
                <a:cubicBezTo>
                  <a:pt x="11" y="109"/>
                  <a:pt x="10" y="108"/>
                  <a:pt x="8" y="108"/>
                </a:cubicBezTo>
                <a:cubicBezTo>
                  <a:pt x="8" y="108"/>
                  <a:pt x="8" y="108"/>
                  <a:pt x="8" y="108"/>
                </a:cubicBezTo>
                <a:cubicBezTo>
                  <a:pt x="7" y="107"/>
                  <a:pt x="5" y="106"/>
                  <a:pt x="4" y="105"/>
                </a:cubicBezTo>
                <a:cubicBezTo>
                  <a:pt x="2" y="103"/>
                  <a:pt x="0" y="100"/>
                  <a:pt x="0" y="96"/>
                </a:cubicBezTo>
                <a:cubicBezTo>
                  <a:pt x="0" y="85"/>
                  <a:pt x="0" y="85"/>
                  <a:pt x="0" y="85"/>
                </a:cubicBezTo>
                <a:cubicBezTo>
                  <a:pt x="0" y="74"/>
                  <a:pt x="0" y="74"/>
                  <a:pt x="0" y="74"/>
                </a:cubicBezTo>
                <a:cubicBezTo>
                  <a:pt x="0" y="72"/>
                  <a:pt x="1" y="71"/>
                  <a:pt x="1" y="69"/>
                </a:cubicBezTo>
                <a:cubicBezTo>
                  <a:pt x="1" y="69"/>
                  <a:pt x="1" y="69"/>
                  <a:pt x="1" y="69"/>
                </a:cubicBezTo>
                <a:cubicBezTo>
                  <a:pt x="2" y="67"/>
                  <a:pt x="3" y="66"/>
                  <a:pt x="4" y="65"/>
                </a:cubicBezTo>
                <a:cubicBezTo>
                  <a:pt x="6" y="63"/>
                  <a:pt x="9" y="61"/>
                  <a:pt x="13" y="61"/>
                </a:cubicBezTo>
                <a:close/>
                <a:moveTo>
                  <a:pt x="65" y="131"/>
                </a:moveTo>
                <a:cubicBezTo>
                  <a:pt x="65" y="131"/>
                  <a:pt x="65" y="131"/>
                  <a:pt x="65" y="131"/>
                </a:cubicBezTo>
                <a:cubicBezTo>
                  <a:pt x="63" y="131"/>
                  <a:pt x="61" y="133"/>
                  <a:pt x="61" y="135"/>
                </a:cubicBezTo>
                <a:cubicBezTo>
                  <a:pt x="61" y="138"/>
                  <a:pt x="63" y="140"/>
                  <a:pt x="65" y="140"/>
                </a:cubicBezTo>
                <a:cubicBezTo>
                  <a:pt x="68" y="140"/>
                  <a:pt x="70" y="138"/>
                  <a:pt x="70" y="135"/>
                </a:cubicBezTo>
                <a:cubicBezTo>
                  <a:pt x="70" y="133"/>
                  <a:pt x="68" y="131"/>
                  <a:pt x="65" y="131"/>
                </a:cubicBezTo>
                <a:close/>
                <a:moveTo>
                  <a:pt x="18" y="73"/>
                </a:moveTo>
                <a:cubicBezTo>
                  <a:pt x="18" y="73"/>
                  <a:pt x="18" y="73"/>
                  <a:pt x="18" y="73"/>
                </a:cubicBezTo>
                <a:cubicBezTo>
                  <a:pt x="13" y="73"/>
                  <a:pt x="13" y="73"/>
                  <a:pt x="13" y="73"/>
                </a:cubicBezTo>
                <a:cubicBezTo>
                  <a:pt x="13" y="73"/>
                  <a:pt x="12" y="73"/>
                  <a:pt x="12" y="73"/>
                </a:cubicBezTo>
                <a:cubicBezTo>
                  <a:pt x="12" y="73"/>
                  <a:pt x="12" y="73"/>
                  <a:pt x="12" y="73"/>
                </a:cubicBezTo>
                <a:cubicBezTo>
                  <a:pt x="12" y="74"/>
                  <a:pt x="12" y="74"/>
                  <a:pt x="12" y="74"/>
                </a:cubicBezTo>
                <a:cubicBezTo>
                  <a:pt x="12" y="85"/>
                  <a:pt x="12" y="85"/>
                  <a:pt x="12" y="85"/>
                </a:cubicBezTo>
                <a:cubicBezTo>
                  <a:pt x="12" y="96"/>
                  <a:pt x="12" y="96"/>
                  <a:pt x="12" y="96"/>
                </a:cubicBezTo>
                <a:cubicBezTo>
                  <a:pt x="12" y="96"/>
                  <a:pt x="12" y="97"/>
                  <a:pt x="12" y="97"/>
                </a:cubicBezTo>
                <a:cubicBezTo>
                  <a:pt x="12" y="97"/>
                  <a:pt x="12" y="97"/>
                  <a:pt x="12" y="97"/>
                </a:cubicBezTo>
                <a:cubicBezTo>
                  <a:pt x="13" y="97"/>
                  <a:pt x="13" y="97"/>
                  <a:pt x="13" y="97"/>
                </a:cubicBezTo>
                <a:cubicBezTo>
                  <a:pt x="18" y="97"/>
                  <a:pt x="18" y="97"/>
                  <a:pt x="18" y="97"/>
                </a:cubicBezTo>
                <a:cubicBezTo>
                  <a:pt x="24" y="97"/>
                  <a:pt x="24" y="97"/>
                  <a:pt x="24" y="97"/>
                </a:cubicBezTo>
                <a:cubicBezTo>
                  <a:pt x="24" y="97"/>
                  <a:pt x="24" y="97"/>
                  <a:pt x="24" y="97"/>
                </a:cubicBezTo>
                <a:cubicBezTo>
                  <a:pt x="24" y="97"/>
                  <a:pt x="24" y="97"/>
                  <a:pt x="24" y="97"/>
                </a:cubicBezTo>
                <a:cubicBezTo>
                  <a:pt x="24" y="97"/>
                  <a:pt x="24" y="97"/>
                  <a:pt x="25" y="97"/>
                </a:cubicBezTo>
                <a:cubicBezTo>
                  <a:pt x="25" y="97"/>
                  <a:pt x="25" y="97"/>
                  <a:pt x="25" y="97"/>
                </a:cubicBezTo>
                <a:cubicBezTo>
                  <a:pt x="25" y="96"/>
                  <a:pt x="25" y="96"/>
                  <a:pt x="25" y="96"/>
                </a:cubicBezTo>
                <a:cubicBezTo>
                  <a:pt x="25" y="85"/>
                  <a:pt x="25" y="85"/>
                  <a:pt x="25" y="85"/>
                </a:cubicBezTo>
                <a:cubicBezTo>
                  <a:pt x="25" y="74"/>
                  <a:pt x="25" y="74"/>
                  <a:pt x="25" y="74"/>
                </a:cubicBezTo>
                <a:cubicBezTo>
                  <a:pt x="25" y="74"/>
                  <a:pt x="25" y="74"/>
                  <a:pt x="25" y="74"/>
                </a:cubicBezTo>
                <a:cubicBezTo>
                  <a:pt x="25" y="73"/>
                  <a:pt x="25" y="73"/>
                  <a:pt x="25" y="73"/>
                </a:cubicBezTo>
                <a:cubicBezTo>
                  <a:pt x="25" y="73"/>
                  <a:pt x="25" y="73"/>
                  <a:pt x="25" y="73"/>
                </a:cubicBezTo>
                <a:cubicBezTo>
                  <a:pt x="24" y="73"/>
                  <a:pt x="24" y="73"/>
                  <a:pt x="24" y="73"/>
                </a:cubicBezTo>
                <a:cubicBezTo>
                  <a:pt x="24" y="73"/>
                  <a:pt x="24" y="73"/>
                  <a:pt x="24" y="73"/>
                </a:cubicBezTo>
                <a:cubicBezTo>
                  <a:pt x="24" y="73"/>
                  <a:pt x="24" y="73"/>
                  <a:pt x="24" y="73"/>
                </a:cubicBezTo>
                <a:cubicBezTo>
                  <a:pt x="18" y="73"/>
                  <a:pt x="18" y="73"/>
                  <a:pt x="18" y="73"/>
                </a:cubicBezTo>
                <a:close/>
                <a:moveTo>
                  <a:pt x="113" y="73"/>
                </a:moveTo>
                <a:cubicBezTo>
                  <a:pt x="113" y="73"/>
                  <a:pt x="113" y="73"/>
                  <a:pt x="113" y="73"/>
                </a:cubicBezTo>
                <a:cubicBezTo>
                  <a:pt x="107" y="73"/>
                  <a:pt x="107" y="73"/>
                  <a:pt x="107" y="73"/>
                </a:cubicBezTo>
                <a:cubicBezTo>
                  <a:pt x="107" y="73"/>
                  <a:pt x="107" y="73"/>
                  <a:pt x="106" y="73"/>
                </a:cubicBezTo>
                <a:cubicBezTo>
                  <a:pt x="106" y="73"/>
                  <a:pt x="106" y="73"/>
                  <a:pt x="106" y="73"/>
                </a:cubicBezTo>
                <a:cubicBezTo>
                  <a:pt x="106" y="74"/>
                  <a:pt x="106" y="74"/>
                  <a:pt x="106" y="74"/>
                </a:cubicBezTo>
                <a:cubicBezTo>
                  <a:pt x="106" y="85"/>
                  <a:pt x="106" y="85"/>
                  <a:pt x="106" y="85"/>
                </a:cubicBezTo>
                <a:cubicBezTo>
                  <a:pt x="106" y="96"/>
                  <a:pt x="106" y="96"/>
                  <a:pt x="106" y="96"/>
                </a:cubicBezTo>
                <a:cubicBezTo>
                  <a:pt x="106" y="96"/>
                  <a:pt x="106" y="97"/>
                  <a:pt x="106" y="97"/>
                </a:cubicBezTo>
                <a:cubicBezTo>
                  <a:pt x="107" y="97"/>
                  <a:pt x="107" y="97"/>
                  <a:pt x="107" y="97"/>
                </a:cubicBezTo>
                <a:cubicBezTo>
                  <a:pt x="107" y="97"/>
                  <a:pt x="107" y="97"/>
                  <a:pt x="107" y="97"/>
                </a:cubicBezTo>
                <a:cubicBezTo>
                  <a:pt x="113" y="97"/>
                  <a:pt x="113" y="97"/>
                  <a:pt x="113" y="97"/>
                </a:cubicBezTo>
                <a:cubicBezTo>
                  <a:pt x="118" y="97"/>
                  <a:pt x="118" y="97"/>
                  <a:pt x="118" y="97"/>
                </a:cubicBezTo>
                <a:cubicBezTo>
                  <a:pt x="118" y="97"/>
                  <a:pt x="118" y="97"/>
                  <a:pt x="118" y="97"/>
                </a:cubicBezTo>
                <a:cubicBezTo>
                  <a:pt x="118" y="97"/>
                  <a:pt x="118" y="97"/>
                  <a:pt x="118" y="97"/>
                </a:cubicBezTo>
                <a:cubicBezTo>
                  <a:pt x="119" y="97"/>
                  <a:pt x="119" y="97"/>
                  <a:pt x="119" y="97"/>
                </a:cubicBezTo>
                <a:cubicBezTo>
                  <a:pt x="119" y="97"/>
                  <a:pt x="119" y="97"/>
                  <a:pt x="119" y="97"/>
                </a:cubicBezTo>
                <a:cubicBezTo>
                  <a:pt x="119" y="96"/>
                  <a:pt x="119" y="96"/>
                  <a:pt x="119" y="96"/>
                </a:cubicBezTo>
                <a:cubicBezTo>
                  <a:pt x="119" y="85"/>
                  <a:pt x="119" y="85"/>
                  <a:pt x="119" y="85"/>
                </a:cubicBezTo>
                <a:cubicBezTo>
                  <a:pt x="119" y="74"/>
                  <a:pt x="119" y="74"/>
                  <a:pt x="119" y="74"/>
                </a:cubicBezTo>
                <a:cubicBezTo>
                  <a:pt x="119" y="74"/>
                  <a:pt x="119" y="74"/>
                  <a:pt x="119" y="74"/>
                </a:cubicBezTo>
                <a:cubicBezTo>
                  <a:pt x="119" y="73"/>
                  <a:pt x="119" y="73"/>
                  <a:pt x="119" y="73"/>
                </a:cubicBezTo>
                <a:cubicBezTo>
                  <a:pt x="119" y="73"/>
                  <a:pt x="119" y="73"/>
                  <a:pt x="119" y="73"/>
                </a:cubicBezTo>
                <a:cubicBezTo>
                  <a:pt x="119" y="73"/>
                  <a:pt x="119" y="73"/>
                  <a:pt x="118" y="73"/>
                </a:cubicBezTo>
                <a:cubicBezTo>
                  <a:pt x="119" y="73"/>
                  <a:pt x="119" y="73"/>
                  <a:pt x="119" y="73"/>
                </a:cubicBezTo>
                <a:cubicBezTo>
                  <a:pt x="118" y="73"/>
                  <a:pt x="118" y="73"/>
                  <a:pt x="118" y="73"/>
                </a:cubicBezTo>
                <a:cubicBezTo>
                  <a:pt x="113" y="73"/>
                  <a:pt x="113" y="73"/>
                  <a:pt x="113" y="73"/>
                </a:cubicBezTo>
                <a:close/>
                <a:moveTo>
                  <a:pt x="103" y="36"/>
                </a:moveTo>
                <a:cubicBezTo>
                  <a:pt x="103" y="36"/>
                  <a:pt x="103" y="36"/>
                  <a:pt x="103" y="36"/>
                </a:cubicBezTo>
                <a:cubicBezTo>
                  <a:pt x="101" y="31"/>
                  <a:pt x="98" y="27"/>
                  <a:pt x="95" y="24"/>
                </a:cubicBezTo>
                <a:cubicBezTo>
                  <a:pt x="95" y="24"/>
                  <a:pt x="95" y="24"/>
                  <a:pt x="95" y="24"/>
                </a:cubicBezTo>
                <a:cubicBezTo>
                  <a:pt x="87" y="16"/>
                  <a:pt x="77" y="11"/>
                  <a:pt x="65" y="11"/>
                </a:cubicBezTo>
                <a:cubicBezTo>
                  <a:pt x="54" y="11"/>
                  <a:pt x="44" y="16"/>
                  <a:pt x="36" y="24"/>
                </a:cubicBezTo>
                <a:cubicBezTo>
                  <a:pt x="33" y="27"/>
                  <a:pt x="30" y="31"/>
                  <a:pt x="27" y="36"/>
                </a:cubicBezTo>
                <a:cubicBezTo>
                  <a:pt x="28" y="35"/>
                  <a:pt x="29" y="34"/>
                  <a:pt x="30" y="34"/>
                </a:cubicBezTo>
                <a:cubicBezTo>
                  <a:pt x="39" y="25"/>
                  <a:pt x="52" y="19"/>
                  <a:pt x="65" y="19"/>
                </a:cubicBezTo>
                <a:cubicBezTo>
                  <a:pt x="79" y="19"/>
                  <a:pt x="92" y="25"/>
                  <a:pt x="101" y="34"/>
                </a:cubicBezTo>
                <a:cubicBezTo>
                  <a:pt x="101" y="34"/>
                  <a:pt x="101" y="34"/>
                  <a:pt x="101" y="34"/>
                </a:cubicBezTo>
                <a:cubicBezTo>
                  <a:pt x="102" y="34"/>
                  <a:pt x="103" y="35"/>
                  <a:pt x="103" y="3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defRPr/>
            </a:pPr>
            <a:endParaRPr lang="zh-CN" altLang="en-US" sz="2531">
              <a:solidFill>
                <a:schemeClr val="tx1">
                  <a:lumMod val="50000"/>
                  <a:lumOff val="50000"/>
                </a:schemeClr>
              </a:solidFill>
            </a:endParaRPr>
          </a:p>
        </p:txBody>
      </p:sp>
      <p:sp>
        <p:nvSpPr>
          <p:cNvPr id="51" name="Freeform 26">
            <a:extLst>
              <a:ext uri="{FF2B5EF4-FFF2-40B4-BE49-F238E27FC236}">
                <a16:creationId xmlns:a16="http://schemas.microsoft.com/office/drawing/2014/main" id="{E84B748B-9650-4115-83C9-FFF542AA9251}"/>
              </a:ext>
            </a:extLst>
          </p:cNvPr>
          <p:cNvSpPr>
            <a:spLocks noEditPoints="1"/>
          </p:cNvSpPr>
          <p:nvPr/>
        </p:nvSpPr>
        <p:spPr bwMode="auto">
          <a:xfrm>
            <a:off x="6612424" y="5959194"/>
            <a:ext cx="341543" cy="357168"/>
          </a:xfrm>
          <a:custGeom>
            <a:avLst/>
            <a:gdLst>
              <a:gd name="T0" fmla="*/ 4 w 139"/>
              <a:gd name="T1" fmla="*/ 139 h 145"/>
              <a:gd name="T2" fmla="*/ 56 w 139"/>
              <a:gd name="T3" fmla="*/ 133 h 145"/>
              <a:gd name="T4" fmla="*/ 24 w 139"/>
              <a:gd name="T5" fmla="*/ 117 h 145"/>
              <a:gd name="T6" fmla="*/ 20 w 139"/>
              <a:gd name="T7" fmla="*/ 115 h 145"/>
              <a:gd name="T8" fmla="*/ 2 w 139"/>
              <a:gd name="T9" fmla="*/ 89 h 145"/>
              <a:gd name="T10" fmla="*/ 24 w 139"/>
              <a:gd name="T11" fmla="*/ 70 h 145"/>
              <a:gd name="T12" fmla="*/ 56 w 139"/>
              <a:gd name="T13" fmla="*/ 58 h 145"/>
              <a:gd name="T14" fmla="*/ 19 w 139"/>
              <a:gd name="T15" fmla="*/ 53 h 145"/>
              <a:gd name="T16" fmla="*/ 19 w 139"/>
              <a:gd name="T17" fmla="*/ 18 h 145"/>
              <a:gd name="T18" fmla="*/ 25 w 139"/>
              <a:gd name="T19" fmla="*/ 12 h 145"/>
              <a:gd name="T20" fmla="*/ 56 w 139"/>
              <a:gd name="T21" fmla="*/ 3 h 145"/>
              <a:gd name="T22" fmla="*/ 60 w 139"/>
              <a:gd name="T23" fmla="*/ 0 h 145"/>
              <a:gd name="T24" fmla="*/ 82 w 139"/>
              <a:gd name="T25" fmla="*/ 3 h 145"/>
              <a:gd name="T26" fmla="*/ 82 w 139"/>
              <a:gd name="T27" fmla="*/ 12 h 145"/>
              <a:gd name="T28" fmla="*/ 119 w 139"/>
              <a:gd name="T29" fmla="*/ 14 h 145"/>
              <a:gd name="T30" fmla="*/ 136 w 139"/>
              <a:gd name="T31" fmla="*/ 39 h 145"/>
              <a:gd name="T32" fmla="*/ 119 w 139"/>
              <a:gd name="T33" fmla="*/ 57 h 145"/>
              <a:gd name="T34" fmla="*/ 115 w 139"/>
              <a:gd name="T35" fmla="*/ 58 h 145"/>
              <a:gd name="T36" fmla="*/ 82 w 139"/>
              <a:gd name="T37" fmla="*/ 70 h 145"/>
              <a:gd name="T38" fmla="*/ 114 w 139"/>
              <a:gd name="T39" fmla="*/ 70 h 145"/>
              <a:gd name="T40" fmla="*/ 120 w 139"/>
              <a:gd name="T41" fmla="*/ 111 h 145"/>
              <a:gd name="T42" fmla="*/ 114 w 139"/>
              <a:gd name="T43" fmla="*/ 117 h 145"/>
              <a:gd name="T44" fmla="*/ 82 w 139"/>
              <a:gd name="T45" fmla="*/ 133 h 145"/>
              <a:gd name="T46" fmla="*/ 135 w 139"/>
              <a:gd name="T47" fmla="*/ 139 h 145"/>
              <a:gd name="T48" fmla="*/ 10 w 139"/>
              <a:gd name="T49" fmla="*/ 145 h 145"/>
              <a:gd name="T50" fmla="*/ 63 w 139"/>
              <a:gd name="T51" fmla="*/ 133 h 145"/>
              <a:gd name="T52" fmla="*/ 76 w 139"/>
              <a:gd name="T53" fmla="*/ 117 h 145"/>
              <a:gd name="T54" fmla="*/ 63 w 139"/>
              <a:gd name="T55" fmla="*/ 133 h 145"/>
              <a:gd name="T56" fmla="*/ 76 w 139"/>
              <a:gd name="T57" fmla="*/ 6 h 145"/>
              <a:gd name="T58" fmla="*/ 63 w 139"/>
              <a:gd name="T59" fmla="*/ 12 h 145"/>
              <a:gd name="T60" fmla="*/ 76 w 139"/>
              <a:gd name="T61" fmla="*/ 6 h 145"/>
              <a:gd name="T62" fmla="*/ 76 w 139"/>
              <a:gd name="T63" fmla="*/ 70 h 145"/>
              <a:gd name="T64" fmla="*/ 63 w 139"/>
              <a:gd name="T65" fmla="*/ 58 h 145"/>
              <a:gd name="T66" fmla="*/ 76 w 139"/>
              <a:gd name="T67" fmla="*/ 70 h 145"/>
              <a:gd name="T68" fmla="*/ 113 w 139"/>
              <a:gd name="T69" fmla="*/ 23 h 145"/>
              <a:gd name="T70" fmla="*/ 30 w 139"/>
              <a:gd name="T71" fmla="*/ 47 h 145"/>
              <a:gd name="T72" fmla="*/ 125 w 139"/>
              <a:gd name="T73" fmla="*/ 35 h 145"/>
              <a:gd name="T74" fmla="*/ 109 w 139"/>
              <a:gd name="T75" fmla="*/ 81 h 145"/>
              <a:gd name="T76" fmla="*/ 26 w 139"/>
              <a:gd name="T77" fmla="*/ 81 h 145"/>
              <a:gd name="T78" fmla="*/ 26 w 139"/>
              <a:gd name="T79" fmla="*/ 105 h 145"/>
              <a:gd name="T80" fmla="*/ 109 w 139"/>
              <a:gd name="T81" fmla="*/ 8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9" h="145">
                <a:moveTo>
                  <a:pt x="10" y="145"/>
                </a:moveTo>
                <a:cubicBezTo>
                  <a:pt x="6" y="145"/>
                  <a:pt x="4" y="142"/>
                  <a:pt x="4" y="139"/>
                </a:cubicBezTo>
                <a:cubicBezTo>
                  <a:pt x="4" y="136"/>
                  <a:pt x="6" y="133"/>
                  <a:pt x="10" y="133"/>
                </a:cubicBezTo>
                <a:cubicBezTo>
                  <a:pt x="56" y="133"/>
                  <a:pt x="56" y="133"/>
                  <a:pt x="56" y="133"/>
                </a:cubicBezTo>
                <a:cubicBezTo>
                  <a:pt x="56" y="117"/>
                  <a:pt x="56" y="117"/>
                  <a:pt x="56" y="117"/>
                </a:cubicBezTo>
                <a:cubicBezTo>
                  <a:pt x="24" y="117"/>
                  <a:pt x="24" y="117"/>
                  <a:pt x="24" y="117"/>
                </a:cubicBezTo>
                <a:cubicBezTo>
                  <a:pt x="24" y="117"/>
                  <a:pt x="24" y="117"/>
                  <a:pt x="24" y="117"/>
                </a:cubicBezTo>
                <a:cubicBezTo>
                  <a:pt x="22" y="117"/>
                  <a:pt x="21" y="116"/>
                  <a:pt x="20" y="115"/>
                </a:cubicBezTo>
                <a:cubicBezTo>
                  <a:pt x="2" y="97"/>
                  <a:pt x="2" y="97"/>
                  <a:pt x="2" y="97"/>
                </a:cubicBezTo>
                <a:cubicBezTo>
                  <a:pt x="0" y="95"/>
                  <a:pt x="0" y="92"/>
                  <a:pt x="2" y="89"/>
                </a:cubicBezTo>
                <a:cubicBezTo>
                  <a:pt x="20" y="72"/>
                  <a:pt x="20" y="72"/>
                  <a:pt x="20" y="72"/>
                </a:cubicBezTo>
                <a:cubicBezTo>
                  <a:pt x="20" y="71"/>
                  <a:pt x="22" y="70"/>
                  <a:pt x="24" y="70"/>
                </a:cubicBezTo>
                <a:cubicBezTo>
                  <a:pt x="56" y="70"/>
                  <a:pt x="56" y="70"/>
                  <a:pt x="56" y="70"/>
                </a:cubicBezTo>
                <a:cubicBezTo>
                  <a:pt x="56" y="58"/>
                  <a:pt x="56" y="58"/>
                  <a:pt x="56" y="58"/>
                </a:cubicBezTo>
                <a:cubicBezTo>
                  <a:pt x="24" y="58"/>
                  <a:pt x="24" y="58"/>
                  <a:pt x="24" y="58"/>
                </a:cubicBezTo>
                <a:cubicBezTo>
                  <a:pt x="21" y="58"/>
                  <a:pt x="19" y="56"/>
                  <a:pt x="19" y="53"/>
                </a:cubicBezTo>
                <a:cubicBezTo>
                  <a:pt x="19" y="52"/>
                  <a:pt x="19" y="52"/>
                  <a:pt x="19" y="52"/>
                </a:cubicBezTo>
                <a:cubicBezTo>
                  <a:pt x="19" y="18"/>
                  <a:pt x="19" y="18"/>
                  <a:pt x="19" y="18"/>
                </a:cubicBezTo>
                <a:cubicBezTo>
                  <a:pt x="19" y="14"/>
                  <a:pt x="21" y="12"/>
                  <a:pt x="24" y="12"/>
                </a:cubicBezTo>
                <a:cubicBezTo>
                  <a:pt x="25" y="12"/>
                  <a:pt x="25" y="12"/>
                  <a:pt x="25" y="12"/>
                </a:cubicBezTo>
                <a:cubicBezTo>
                  <a:pt x="56" y="12"/>
                  <a:pt x="56" y="12"/>
                  <a:pt x="56" y="12"/>
                </a:cubicBezTo>
                <a:cubicBezTo>
                  <a:pt x="56" y="3"/>
                  <a:pt x="56" y="3"/>
                  <a:pt x="56" y="3"/>
                </a:cubicBezTo>
                <a:cubicBezTo>
                  <a:pt x="56" y="1"/>
                  <a:pt x="58" y="0"/>
                  <a:pt x="60" y="0"/>
                </a:cubicBezTo>
                <a:cubicBezTo>
                  <a:pt x="60" y="0"/>
                  <a:pt x="60" y="0"/>
                  <a:pt x="60" y="0"/>
                </a:cubicBezTo>
                <a:cubicBezTo>
                  <a:pt x="79" y="0"/>
                  <a:pt x="79" y="0"/>
                  <a:pt x="79" y="0"/>
                </a:cubicBezTo>
                <a:cubicBezTo>
                  <a:pt x="81" y="0"/>
                  <a:pt x="82" y="1"/>
                  <a:pt x="82" y="3"/>
                </a:cubicBezTo>
                <a:cubicBezTo>
                  <a:pt x="82" y="3"/>
                  <a:pt x="82" y="3"/>
                  <a:pt x="82" y="3"/>
                </a:cubicBezTo>
                <a:cubicBezTo>
                  <a:pt x="82" y="12"/>
                  <a:pt x="82" y="12"/>
                  <a:pt x="82" y="12"/>
                </a:cubicBezTo>
                <a:cubicBezTo>
                  <a:pt x="115" y="12"/>
                  <a:pt x="115" y="12"/>
                  <a:pt x="115" y="12"/>
                </a:cubicBezTo>
                <a:cubicBezTo>
                  <a:pt x="117" y="12"/>
                  <a:pt x="118" y="13"/>
                  <a:pt x="119" y="14"/>
                </a:cubicBezTo>
                <a:cubicBezTo>
                  <a:pt x="136" y="31"/>
                  <a:pt x="136" y="31"/>
                  <a:pt x="136" y="31"/>
                </a:cubicBezTo>
                <a:cubicBezTo>
                  <a:pt x="139" y="33"/>
                  <a:pt x="139" y="37"/>
                  <a:pt x="136" y="39"/>
                </a:cubicBezTo>
                <a:cubicBezTo>
                  <a:pt x="136" y="39"/>
                  <a:pt x="136" y="39"/>
                  <a:pt x="136" y="39"/>
                </a:cubicBezTo>
                <a:cubicBezTo>
                  <a:pt x="119" y="57"/>
                  <a:pt x="119" y="57"/>
                  <a:pt x="119" y="57"/>
                </a:cubicBezTo>
                <a:cubicBezTo>
                  <a:pt x="118" y="58"/>
                  <a:pt x="116" y="58"/>
                  <a:pt x="115" y="58"/>
                </a:cubicBezTo>
                <a:cubicBezTo>
                  <a:pt x="115" y="58"/>
                  <a:pt x="115" y="58"/>
                  <a:pt x="115" y="58"/>
                </a:cubicBezTo>
                <a:cubicBezTo>
                  <a:pt x="82" y="58"/>
                  <a:pt x="82" y="58"/>
                  <a:pt x="82" y="58"/>
                </a:cubicBezTo>
                <a:cubicBezTo>
                  <a:pt x="82" y="70"/>
                  <a:pt x="82" y="70"/>
                  <a:pt x="82" y="70"/>
                </a:cubicBezTo>
                <a:cubicBezTo>
                  <a:pt x="114" y="70"/>
                  <a:pt x="114" y="70"/>
                  <a:pt x="114" y="70"/>
                </a:cubicBezTo>
                <a:cubicBezTo>
                  <a:pt x="114" y="70"/>
                  <a:pt x="114" y="70"/>
                  <a:pt x="114" y="70"/>
                </a:cubicBezTo>
                <a:cubicBezTo>
                  <a:pt x="118" y="70"/>
                  <a:pt x="120" y="73"/>
                  <a:pt x="120" y="76"/>
                </a:cubicBezTo>
                <a:cubicBezTo>
                  <a:pt x="120" y="111"/>
                  <a:pt x="120" y="111"/>
                  <a:pt x="120" y="111"/>
                </a:cubicBezTo>
                <a:cubicBezTo>
                  <a:pt x="120" y="111"/>
                  <a:pt x="120" y="111"/>
                  <a:pt x="120" y="111"/>
                </a:cubicBezTo>
                <a:cubicBezTo>
                  <a:pt x="120" y="114"/>
                  <a:pt x="118" y="117"/>
                  <a:pt x="114" y="117"/>
                </a:cubicBezTo>
                <a:cubicBezTo>
                  <a:pt x="82" y="117"/>
                  <a:pt x="82" y="117"/>
                  <a:pt x="82" y="117"/>
                </a:cubicBezTo>
                <a:cubicBezTo>
                  <a:pt x="82" y="133"/>
                  <a:pt x="82" y="133"/>
                  <a:pt x="82" y="133"/>
                </a:cubicBezTo>
                <a:cubicBezTo>
                  <a:pt x="129" y="133"/>
                  <a:pt x="129" y="133"/>
                  <a:pt x="129" y="133"/>
                </a:cubicBezTo>
                <a:cubicBezTo>
                  <a:pt x="132" y="133"/>
                  <a:pt x="135" y="136"/>
                  <a:pt x="135" y="139"/>
                </a:cubicBezTo>
                <a:cubicBezTo>
                  <a:pt x="135" y="142"/>
                  <a:pt x="132" y="145"/>
                  <a:pt x="129" y="145"/>
                </a:cubicBezTo>
                <a:cubicBezTo>
                  <a:pt x="10" y="145"/>
                  <a:pt x="10" y="145"/>
                  <a:pt x="10" y="145"/>
                </a:cubicBezTo>
                <a:close/>
                <a:moveTo>
                  <a:pt x="63" y="133"/>
                </a:moveTo>
                <a:cubicBezTo>
                  <a:pt x="63" y="133"/>
                  <a:pt x="63" y="133"/>
                  <a:pt x="63" y="133"/>
                </a:cubicBezTo>
                <a:cubicBezTo>
                  <a:pt x="76" y="133"/>
                  <a:pt x="76" y="133"/>
                  <a:pt x="76" y="133"/>
                </a:cubicBezTo>
                <a:cubicBezTo>
                  <a:pt x="76" y="117"/>
                  <a:pt x="76" y="117"/>
                  <a:pt x="76" y="117"/>
                </a:cubicBezTo>
                <a:cubicBezTo>
                  <a:pt x="63" y="117"/>
                  <a:pt x="63" y="117"/>
                  <a:pt x="63" y="117"/>
                </a:cubicBezTo>
                <a:cubicBezTo>
                  <a:pt x="63" y="133"/>
                  <a:pt x="63" y="133"/>
                  <a:pt x="63" y="133"/>
                </a:cubicBezTo>
                <a:close/>
                <a:moveTo>
                  <a:pt x="76" y="6"/>
                </a:moveTo>
                <a:cubicBezTo>
                  <a:pt x="76" y="6"/>
                  <a:pt x="76" y="6"/>
                  <a:pt x="76" y="6"/>
                </a:cubicBezTo>
                <a:cubicBezTo>
                  <a:pt x="63" y="6"/>
                  <a:pt x="63" y="6"/>
                  <a:pt x="63" y="6"/>
                </a:cubicBezTo>
                <a:cubicBezTo>
                  <a:pt x="63" y="12"/>
                  <a:pt x="63" y="12"/>
                  <a:pt x="63" y="12"/>
                </a:cubicBezTo>
                <a:cubicBezTo>
                  <a:pt x="76" y="12"/>
                  <a:pt x="76" y="12"/>
                  <a:pt x="76" y="12"/>
                </a:cubicBezTo>
                <a:cubicBezTo>
                  <a:pt x="76" y="6"/>
                  <a:pt x="76" y="6"/>
                  <a:pt x="76" y="6"/>
                </a:cubicBezTo>
                <a:close/>
                <a:moveTo>
                  <a:pt x="76" y="70"/>
                </a:moveTo>
                <a:cubicBezTo>
                  <a:pt x="76" y="70"/>
                  <a:pt x="76" y="70"/>
                  <a:pt x="76" y="70"/>
                </a:cubicBezTo>
                <a:cubicBezTo>
                  <a:pt x="76" y="58"/>
                  <a:pt x="76" y="58"/>
                  <a:pt x="76" y="58"/>
                </a:cubicBezTo>
                <a:cubicBezTo>
                  <a:pt x="63" y="58"/>
                  <a:pt x="63" y="58"/>
                  <a:pt x="63" y="58"/>
                </a:cubicBezTo>
                <a:cubicBezTo>
                  <a:pt x="63" y="70"/>
                  <a:pt x="63" y="70"/>
                  <a:pt x="63" y="70"/>
                </a:cubicBezTo>
                <a:cubicBezTo>
                  <a:pt x="76" y="70"/>
                  <a:pt x="76" y="70"/>
                  <a:pt x="76" y="70"/>
                </a:cubicBezTo>
                <a:close/>
                <a:moveTo>
                  <a:pt x="113" y="23"/>
                </a:moveTo>
                <a:cubicBezTo>
                  <a:pt x="113" y="23"/>
                  <a:pt x="113" y="23"/>
                  <a:pt x="113" y="23"/>
                </a:cubicBezTo>
                <a:cubicBezTo>
                  <a:pt x="30" y="23"/>
                  <a:pt x="30" y="23"/>
                  <a:pt x="30" y="23"/>
                </a:cubicBezTo>
                <a:cubicBezTo>
                  <a:pt x="30" y="47"/>
                  <a:pt x="30" y="47"/>
                  <a:pt x="30" y="47"/>
                </a:cubicBezTo>
                <a:cubicBezTo>
                  <a:pt x="113" y="47"/>
                  <a:pt x="113" y="47"/>
                  <a:pt x="113" y="47"/>
                </a:cubicBezTo>
                <a:cubicBezTo>
                  <a:pt x="125" y="35"/>
                  <a:pt x="125" y="35"/>
                  <a:pt x="125" y="35"/>
                </a:cubicBezTo>
                <a:cubicBezTo>
                  <a:pt x="113" y="23"/>
                  <a:pt x="113" y="23"/>
                  <a:pt x="113" y="23"/>
                </a:cubicBezTo>
                <a:close/>
                <a:moveTo>
                  <a:pt x="109" y="81"/>
                </a:moveTo>
                <a:cubicBezTo>
                  <a:pt x="109" y="81"/>
                  <a:pt x="109" y="81"/>
                  <a:pt x="109" y="81"/>
                </a:cubicBezTo>
                <a:cubicBezTo>
                  <a:pt x="26" y="81"/>
                  <a:pt x="26" y="81"/>
                  <a:pt x="26" y="81"/>
                </a:cubicBezTo>
                <a:cubicBezTo>
                  <a:pt x="14" y="93"/>
                  <a:pt x="14" y="93"/>
                  <a:pt x="14" y="93"/>
                </a:cubicBezTo>
                <a:cubicBezTo>
                  <a:pt x="26" y="105"/>
                  <a:pt x="26" y="105"/>
                  <a:pt x="26" y="105"/>
                </a:cubicBezTo>
                <a:cubicBezTo>
                  <a:pt x="109" y="105"/>
                  <a:pt x="109" y="105"/>
                  <a:pt x="109" y="105"/>
                </a:cubicBezTo>
                <a:cubicBezTo>
                  <a:pt x="109" y="81"/>
                  <a:pt x="109" y="81"/>
                  <a:pt x="109" y="8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defRPr/>
            </a:pPr>
            <a:endParaRPr lang="zh-CN" altLang="en-US" sz="2531">
              <a:solidFill>
                <a:schemeClr val="tx1">
                  <a:lumMod val="50000"/>
                  <a:lumOff val="50000"/>
                </a:schemeClr>
              </a:solidFill>
            </a:endParaRPr>
          </a:p>
        </p:txBody>
      </p:sp>
      <p:sp>
        <p:nvSpPr>
          <p:cNvPr id="52" name="Freeform 27">
            <a:extLst>
              <a:ext uri="{FF2B5EF4-FFF2-40B4-BE49-F238E27FC236}">
                <a16:creationId xmlns:a16="http://schemas.microsoft.com/office/drawing/2014/main" id="{554BC592-FBB7-4EF3-92F8-D98ABAB50A27}"/>
              </a:ext>
            </a:extLst>
          </p:cNvPr>
          <p:cNvSpPr>
            <a:spLocks noEditPoints="1"/>
          </p:cNvSpPr>
          <p:nvPr/>
        </p:nvSpPr>
        <p:spPr bwMode="auto">
          <a:xfrm>
            <a:off x="4136805" y="4327382"/>
            <a:ext cx="308057" cy="361633"/>
          </a:xfrm>
          <a:custGeom>
            <a:avLst/>
            <a:gdLst>
              <a:gd name="T0" fmla="*/ 6 w 125"/>
              <a:gd name="T1" fmla="*/ 0 h 147"/>
              <a:gd name="T2" fmla="*/ 6 w 125"/>
              <a:gd name="T3" fmla="*/ 0 h 147"/>
              <a:gd name="T4" fmla="*/ 6 w 125"/>
              <a:gd name="T5" fmla="*/ 0 h 147"/>
              <a:gd name="T6" fmla="*/ 6 w 125"/>
              <a:gd name="T7" fmla="*/ 0 h 147"/>
              <a:gd name="T8" fmla="*/ 119 w 125"/>
              <a:gd name="T9" fmla="*/ 0 h 147"/>
              <a:gd name="T10" fmla="*/ 124 w 125"/>
              <a:gd name="T11" fmla="*/ 6 h 147"/>
              <a:gd name="T12" fmla="*/ 123 w 125"/>
              <a:gd name="T13" fmla="*/ 10 h 147"/>
              <a:gd name="T14" fmla="*/ 94 w 125"/>
              <a:gd name="T15" fmla="*/ 38 h 147"/>
              <a:gd name="T16" fmla="*/ 123 w 125"/>
              <a:gd name="T17" fmla="*/ 66 h 147"/>
              <a:gd name="T18" fmla="*/ 123 w 125"/>
              <a:gd name="T19" fmla="*/ 74 h 147"/>
              <a:gd name="T20" fmla="*/ 119 w 125"/>
              <a:gd name="T21" fmla="*/ 76 h 147"/>
              <a:gd name="T22" fmla="*/ 118 w 125"/>
              <a:gd name="T23" fmla="*/ 76 h 147"/>
              <a:gd name="T24" fmla="*/ 12 w 125"/>
              <a:gd name="T25" fmla="*/ 76 h 147"/>
              <a:gd name="T26" fmla="*/ 12 w 125"/>
              <a:gd name="T27" fmla="*/ 142 h 147"/>
              <a:gd name="T28" fmla="*/ 6 w 125"/>
              <a:gd name="T29" fmla="*/ 147 h 147"/>
              <a:gd name="T30" fmla="*/ 0 w 125"/>
              <a:gd name="T31" fmla="*/ 142 h 147"/>
              <a:gd name="T32" fmla="*/ 0 w 125"/>
              <a:gd name="T33" fmla="*/ 70 h 147"/>
              <a:gd name="T34" fmla="*/ 0 w 125"/>
              <a:gd name="T35" fmla="*/ 70 h 147"/>
              <a:gd name="T36" fmla="*/ 0 w 125"/>
              <a:gd name="T37" fmla="*/ 70 h 147"/>
              <a:gd name="T38" fmla="*/ 0 w 125"/>
              <a:gd name="T39" fmla="*/ 6 h 147"/>
              <a:gd name="T40" fmla="*/ 6 w 125"/>
              <a:gd name="T41" fmla="*/ 0 h 147"/>
              <a:gd name="T42" fmla="*/ 6 w 125"/>
              <a:gd name="T43" fmla="*/ 0 h 147"/>
              <a:gd name="T44" fmla="*/ 6 w 125"/>
              <a:gd name="T45" fmla="*/ 0 h 147"/>
              <a:gd name="T46" fmla="*/ 6 w 125"/>
              <a:gd name="T47" fmla="*/ 0 h 147"/>
              <a:gd name="T48" fmla="*/ 6 w 125"/>
              <a:gd name="T49" fmla="*/ 0 h 147"/>
              <a:gd name="T50" fmla="*/ 12 w 125"/>
              <a:gd name="T51" fmla="*/ 11 h 147"/>
              <a:gd name="T52" fmla="*/ 12 w 125"/>
              <a:gd name="T53" fmla="*/ 11 h 147"/>
              <a:gd name="T54" fmla="*/ 12 w 125"/>
              <a:gd name="T55" fmla="*/ 64 h 147"/>
              <a:gd name="T56" fmla="*/ 105 w 125"/>
              <a:gd name="T57" fmla="*/ 64 h 147"/>
              <a:gd name="T58" fmla="*/ 82 w 125"/>
              <a:gd name="T59" fmla="*/ 42 h 147"/>
              <a:gd name="T60" fmla="*/ 82 w 125"/>
              <a:gd name="T61" fmla="*/ 34 h 147"/>
              <a:gd name="T62" fmla="*/ 105 w 125"/>
              <a:gd name="T63" fmla="*/ 11 h 147"/>
              <a:gd name="T64" fmla="*/ 12 w 125"/>
              <a:gd name="T65" fmla="*/ 1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147">
                <a:moveTo>
                  <a:pt x="6" y="0"/>
                </a:moveTo>
                <a:cubicBezTo>
                  <a:pt x="6" y="0"/>
                  <a:pt x="6" y="0"/>
                  <a:pt x="6" y="0"/>
                </a:cubicBezTo>
                <a:cubicBezTo>
                  <a:pt x="6" y="0"/>
                  <a:pt x="6" y="0"/>
                  <a:pt x="6" y="0"/>
                </a:cubicBezTo>
                <a:cubicBezTo>
                  <a:pt x="6" y="0"/>
                  <a:pt x="6" y="0"/>
                  <a:pt x="6" y="0"/>
                </a:cubicBezTo>
                <a:cubicBezTo>
                  <a:pt x="119" y="0"/>
                  <a:pt x="119" y="0"/>
                  <a:pt x="119" y="0"/>
                </a:cubicBezTo>
                <a:cubicBezTo>
                  <a:pt x="122" y="0"/>
                  <a:pt x="124" y="2"/>
                  <a:pt x="124" y="6"/>
                </a:cubicBezTo>
                <a:cubicBezTo>
                  <a:pt x="124" y="7"/>
                  <a:pt x="124" y="9"/>
                  <a:pt x="123" y="10"/>
                </a:cubicBezTo>
                <a:cubicBezTo>
                  <a:pt x="94" y="38"/>
                  <a:pt x="94" y="38"/>
                  <a:pt x="94" y="38"/>
                </a:cubicBezTo>
                <a:cubicBezTo>
                  <a:pt x="123" y="66"/>
                  <a:pt x="123" y="66"/>
                  <a:pt x="123" y="66"/>
                </a:cubicBezTo>
                <a:cubicBezTo>
                  <a:pt x="125" y="68"/>
                  <a:pt x="125" y="72"/>
                  <a:pt x="123" y="74"/>
                </a:cubicBezTo>
                <a:cubicBezTo>
                  <a:pt x="121" y="75"/>
                  <a:pt x="120" y="76"/>
                  <a:pt x="119" y="76"/>
                </a:cubicBezTo>
                <a:cubicBezTo>
                  <a:pt x="118" y="76"/>
                  <a:pt x="118" y="76"/>
                  <a:pt x="118" y="76"/>
                </a:cubicBezTo>
                <a:cubicBezTo>
                  <a:pt x="12" y="76"/>
                  <a:pt x="12" y="76"/>
                  <a:pt x="12" y="76"/>
                </a:cubicBezTo>
                <a:cubicBezTo>
                  <a:pt x="12" y="142"/>
                  <a:pt x="12" y="142"/>
                  <a:pt x="12" y="142"/>
                </a:cubicBezTo>
                <a:cubicBezTo>
                  <a:pt x="12" y="145"/>
                  <a:pt x="9" y="147"/>
                  <a:pt x="6" y="147"/>
                </a:cubicBezTo>
                <a:cubicBezTo>
                  <a:pt x="3" y="147"/>
                  <a:pt x="0" y="145"/>
                  <a:pt x="0" y="142"/>
                </a:cubicBezTo>
                <a:cubicBezTo>
                  <a:pt x="0" y="70"/>
                  <a:pt x="0" y="70"/>
                  <a:pt x="0" y="70"/>
                </a:cubicBezTo>
                <a:cubicBezTo>
                  <a:pt x="0" y="70"/>
                  <a:pt x="0" y="70"/>
                  <a:pt x="0" y="70"/>
                </a:cubicBezTo>
                <a:cubicBezTo>
                  <a:pt x="0" y="70"/>
                  <a:pt x="0" y="70"/>
                  <a:pt x="0" y="70"/>
                </a:cubicBezTo>
                <a:cubicBezTo>
                  <a:pt x="0" y="6"/>
                  <a:pt x="0" y="6"/>
                  <a:pt x="0" y="6"/>
                </a:cubicBezTo>
                <a:cubicBezTo>
                  <a:pt x="0" y="2"/>
                  <a:pt x="3" y="0"/>
                  <a:pt x="6" y="0"/>
                </a:cubicBezTo>
                <a:close/>
                <a:moveTo>
                  <a:pt x="6" y="0"/>
                </a:moveTo>
                <a:cubicBezTo>
                  <a:pt x="6" y="0"/>
                  <a:pt x="6" y="0"/>
                  <a:pt x="6" y="0"/>
                </a:cubicBezTo>
                <a:cubicBezTo>
                  <a:pt x="6" y="0"/>
                  <a:pt x="6" y="0"/>
                  <a:pt x="6" y="0"/>
                </a:cubicBezTo>
                <a:cubicBezTo>
                  <a:pt x="6" y="0"/>
                  <a:pt x="6" y="0"/>
                  <a:pt x="6" y="0"/>
                </a:cubicBezTo>
                <a:close/>
                <a:moveTo>
                  <a:pt x="12" y="11"/>
                </a:moveTo>
                <a:cubicBezTo>
                  <a:pt x="12" y="11"/>
                  <a:pt x="12" y="11"/>
                  <a:pt x="12" y="11"/>
                </a:cubicBezTo>
                <a:cubicBezTo>
                  <a:pt x="12" y="64"/>
                  <a:pt x="12" y="64"/>
                  <a:pt x="12" y="64"/>
                </a:cubicBezTo>
                <a:cubicBezTo>
                  <a:pt x="105" y="64"/>
                  <a:pt x="105" y="64"/>
                  <a:pt x="105" y="64"/>
                </a:cubicBezTo>
                <a:cubicBezTo>
                  <a:pt x="82" y="42"/>
                  <a:pt x="82" y="42"/>
                  <a:pt x="82" y="42"/>
                </a:cubicBezTo>
                <a:cubicBezTo>
                  <a:pt x="80" y="40"/>
                  <a:pt x="80" y="36"/>
                  <a:pt x="82" y="34"/>
                </a:cubicBezTo>
                <a:cubicBezTo>
                  <a:pt x="105" y="11"/>
                  <a:pt x="105" y="11"/>
                  <a:pt x="105" y="11"/>
                </a:cubicBezTo>
                <a:cubicBezTo>
                  <a:pt x="12" y="11"/>
                  <a:pt x="12" y="11"/>
                  <a:pt x="12"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defRPr/>
            </a:pPr>
            <a:endParaRPr lang="zh-CN" altLang="en-US" sz="2531">
              <a:solidFill>
                <a:schemeClr val="tx1">
                  <a:lumMod val="50000"/>
                  <a:lumOff val="50000"/>
                </a:schemeClr>
              </a:solidFill>
            </a:endParaRPr>
          </a:p>
        </p:txBody>
      </p:sp>
      <p:sp>
        <p:nvSpPr>
          <p:cNvPr id="53" name="Freeform 28">
            <a:extLst>
              <a:ext uri="{FF2B5EF4-FFF2-40B4-BE49-F238E27FC236}">
                <a16:creationId xmlns:a16="http://schemas.microsoft.com/office/drawing/2014/main" id="{2B771D60-6CB6-4097-9F61-BCABC5E54743}"/>
              </a:ext>
            </a:extLst>
          </p:cNvPr>
          <p:cNvSpPr>
            <a:spLocks noEditPoints="1"/>
          </p:cNvSpPr>
          <p:nvPr/>
        </p:nvSpPr>
        <p:spPr bwMode="auto">
          <a:xfrm>
            <a:off x="8300043" y="3452322"/>
            <a:ext cx="368330" cy="363865"/>
          </a:xfrm>
          <a:custGeom>
            <a:avLst/>
            <a:gdLst>
              <a:gd name="T0" fmla="*/ 145 w 149"/>
              <a:gd name="T1" fmla="*/ 101 h 148"/>
              <a:gd name="T2" fmla="*/ 145 w 149"/>
              <a:gd name="T3" fmla="*/ 111 h 148"/>
              <a:gd name="T4" fmla="*/ 72 w 149"/>
              <a:gd name="T5" fmla="*/ 147 h 148"/>
              <a:gd name="T6" fmla="*/ 1 w 149"/>
              <a:gd name="T7" fmla="*/ 103 h 148"/>
              <a:gd name="T8" fmla="*/ 24 w 149"/>
              <a:gd name="T9" fmla="*/ 90 h 148"/>
              <a:gd name="T10" fmla="*/ 1 w 149"/>
              <a:gd name="T11" fmla="*/ 71 h 148"/>
              <a:gd name="T12" fmla="*/ 24 w 149"/>
              <a:gd name="T13" fmla="*/ 58 h 148"/>
              <a:gd name="T14" fmla="*/ 1 w 149"/>
              <a:gd name="T15" fmla="*/ 40 h 148"/>
              <a:gd name="T16" fmla="*/ 72 w 149"/>
              <a:gd name="T17" fmla="*/ 1 h 148"/>
              <a:gd name="T18" fmla="*/ 145 w 149"/>
              <a:gd name="T19" fmla="*/ 37 h 148"/>
              <a:gd name="T20" fmla="*/ 145 w 149"/>
              <a:gd name="T21" fmla="*/ 47 h 148"/>
              <a:gd name="T22" fmla="*/ 145 w 149"/>
              <a:gd name="T23" fmla="*/ 69 h 148"/>
              <a:gd name="T24" fmla="*/ 145 w 149"/>
              <a:gd name="T25" fmla="*/ 79 h 148"/>
              <a:gd name="T26" fmla="*/ 130 w 149"/>
              <a:gd name="T27" fmla="*/ 106 h 148"/>
              <a:gd name="T28" fmla="*/ 113 w 149"/>
              <a:gd name="T29" fmla="*/ 96 h 148"/>
              <a:gd name="T30" fmla="*/ 75 w 149"/>
              <a:gd name="T31" fmla="*/ 116 h 148"/>
              <a:gd name="T32" fmla="*/ 74 w 149"/>
              <a:gd name="T33" fmla="*/ 116 h 148"/>
              <a:gd name="T34" fmla="*/ 74 w 149"/>
              <a:gd name="T35" fmla="*/ 116 h 148"/>
              <a:gd name="T36" fmla="*/ 73 w 149"/>
              <a:gd name="T37" fmla="*/ 116 h 148"/>
              <a:gd name="T38" fmla="*/ 72 w 149"/>
              <a:gd name="T39" fmla="*/ 115 h 148"/>
              <a:gd name="T40" fmla="*/ 18 w 149"/>
              <a:gd name="T41" fmla="*/ 106 h 148"/>
              <a:gd name="T42" fmla="*/ 130 w 149"/>
              <a:gd name="T43" fmla="*/ 106 h 148"/>
              <a:gd name="T44" fmla="*/ 74 w 149"/>
              <a:gd name="T45" fmla="*/ 104 h 148"/>
              <a:gd name="T46" fmla="*/ 113 w 149"/>
              <a:gd name="T47" fmla="*/ 64 h 148"/>
              <a:gd name="T48" fmla="*/ 75 w 149"/>
              <a:gd name="T49" fmla="*/ 84 h 148"/>
              <a:gd name="T50" fmla="*/ 74 w 149"/>
              <a:gd name="T51" fmla="*/ 84 h 148"/>
              <a:gd name="T52" fmla="*/ 74 w 149"/>
              <a:gd name="T53" fmla="*/ 84 h 148"/>
              <a:gd name="T54" fmla="*/ 73 w 149"/>
              <a:gd name="T55" fmla="*/ 84 h 148"/>
              <a:gd name="T56" fmla="*/ 72 w 149"/>
              <a:gd name="T57" fmla="*/ 84 h 148"/>
              <a:gd name="T58" fmla="*/ 18 w 149"/>
              <a:gd name="T59" fmla="*/ 74 h 148"/>
              <a:gd name="T60" fmla="*/ 74 w 149"/>
              <a:gd name="T61" fmla="*/ 72 h 148"/>
              <a:gd name="T62" fmla="*/ 130 w 149"/>
              <a:gd name="T63" fmla="*/ 42 h 148"/>
              <a:gd name="T64" fmla="*/ 18 w 149"/>
              <a:gd name="T65" fmla="*/ 4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148">
                <a:moveTo>
                  <a:pt x="124" y="90"/>
                </a:moveTo>
                <a:cubicBezTo>
                  <a:pt x="145" y="101"/>
                  <a:pt x="145" y="101"/>
                  <a:pt x="145" y="101"/>
                </a:cubicBezTo>
                <a:cubicBezTo>
                  <a:pt x="148" y="102"/>
                  <a:pt x="149" y="106"/>
                  <a:pt x="147" y="108"/>
                </a:cubicBezTo>
                <a:cubicBezTo>
                  <a:pt x="147" y="109"/>
                  <a:pt x="146" y="110"/>
                  <a:pt x="145" y="111"/>
                </a:cubicBezTo>
                <a:cubicBezTo>
                  <a:pt x="77" y="147"/>
                  <a:pt x="77" y="147"/>
                  <a:pt x="77" y="147"/>
                </a:cubicBezTo>
                <a:cubicBezTo>
                  <a:pt x="75" y="148"/>
                  <a:pt x="73" y="148"/>
                  <a:pt x="72" y="147"/>
                </a:cubicBezTo>
                <a:cubicBezTo>
                  <a:pt x="4" y="111"/>
                  <a:pt x="4" y="111"/>
                  <a:pt x="4" y="111"/>
                </a:cubicBezTo>
                <a:cubicBezTo>
                  <a:pt x="1" y="109"/>
                  <a:pt x="0" y="106"/>
                  <a:pt x="1" y="103"/>
                </a:cubicBezTo>
                <a:cubicBezTo>
                  <a:pt x="2" y="102"/>
                  <a:pt x="3" y="101"/>
                  <a:pt x="4" y="101"/>
                </a:cubicBezTo>
                <a:cubicBezTo>
                  <a:pt x="24" y="90"/>
                  <a:pt x="24" y="90"/>
                  <a:pt x="24" y="90"/>
                </a:cubicBezTo>
                <a:cubicBezTo>
                  <a:pt x="4" y="79"/>
                  <a:pt x="4" y="79"/>
                  <a:pt x="4" y="79"/>
                </a:cubicBezTo>
                <a:cubicBezTo>
                  <a:pt x="1" y="77"/>
                  <a:pt x="0" y="74"/>
                  <a:pt x="1" y="71"/>
                </a:cubicBezTo>
                <a:cubicBezTo>
                  <a:pt x="2" y="70"/>
                  <a:pt x="3" y="69"/>
                  <a:pt x="4" y="69"/>
                </a:cubicBezTo>
                <a:cubicBezTo>
                  <a:pt x="24" y="58"/>
                  <a:pt x="24" y="58"/>
                  <a:pt x="24" y="58"/>
                </a:cubicBezTo>
                <a:cubicBezTo>
                  <a:pt x="4" y="47"/>
                  <a:pt x="4" y="47"/>
                  <a:pt x="4" y="47"/>
                </a:cubicBezTo>
                <a:cubicBezTo>
                  <a:pt x="1" y="46"/>
                  <a:pt x="0" y="42"/>
                  <a:pt x="1" y="40"/>
                </a:cubicBezTo>
                <a:cubicBezTo>
                  <a:pt x="2" y="39"/>
                  <a:pt x="3" y="38"/>
                  <a:pt x="4" y="37"/>
                </a:cubicBezTo>
                <a:cubicBezTo>
                  <a:pt x="72" y="1"/>
                  <a:pt x="72" y="1"/>
                  <a:pt x="72" y="1"/>
                </a:cubicBezTo>
                <a:cubicBezTo>
                  <a:pt x="73" y="0"/>
                  <a:pt x="75" y="0"/>
                  <a:pt x="77" y="1"/>
                </a:cubicBezTo>
                <a:cubicBezTo>
                  <a:pt x="145" y="37"/>
                  <a:pt x="145" y="37"/>
                  <a:pt x="145" y="37"/>
                </a:cubicBezTo>
                <a:cubicBezTo>
                  <a:pt x="148" y="39"/>
                  <a:pt x="149" y="42"/>
                  <a:pt x="147" y="45"/>
                </a:cubicBezTo>
                <a:cubicBezTo>
                  <a:pt x="147" y="46"/>
                  <a:pt x="146" y="47"/>
                  <a:pt x="145" y="47"/>
                </a:cubicBezTo>
                <a:cubicBezTo>
                  <a:pt x="124" y="58"/>
                  <a:pt x="124" y="58"/>
                  <a:pt x="124" y="58"/>
                </a:cubicBezTo>
                <a:cubicBezTo>
                  <a:pt x="145" y="69"/>
                  <a:pt x="145" y="69"/>
                  <a:pt x="145" y="69"/>
                </a:cubicBezTo>
                <a:cubicBezTo>
                  <a:pt x="148" y="70"/>
                  <a:pt x="149" y="74"/>
                  <a:pt x="147" y="77"/>
                </a:cubicBezTo>
                <a:cubicBezTo>
                  <a:pt x="147" y="78"/>
                  <a:pt x="146" y="78"/>
                  <a:pt x="145" y="79"/>
                </a:cubicBezTo>
                <a:cubicBezTo>
                  <a:pt x="124" y="90"/>
                  <a:pt x="124" y="90"/>
                  <a:pt x="124" y="90"/>
                </a:cubicBezTo>
                <a:close/>
                <a:moveTo>
                  <a:pt x="130" y="106"/>
                </a:moveTo>
                <a:cubicBezTo>
                  <a:pt x="130" y="106"/>
                  <a:pt x="130" y="106"/>
                  <a:pt x="130" y="106"/>
                </a:cubicBezTo>
                <a:cubicBezTo>
                  <a:pt x="113" y="96"/>
                  <a:pt x="113" y="96"/>
                  <a:pt x="113" y="96"/>
                </a:cubicBezTo>
                <a:cubicBezTo>
                  <a:pt x="77" y="115"/>
                  <a:pt x="77" y="115"/>
                  <a:pt x="77" y="115"/>
                </a:cubicBezTo>
                <a:cubicBezTo>
                  <a:pt x="76" y="116"/>
                  <a:pt x="76" y="116"/>
                  <a:pt x="75" y="116"/>
                </a:cubicBezTo>
                <a:cubicBezTo>
                  <a:pt x="75" y="116"/>
                  <a:pt x="75" y="116"/>
                  <a:pt x="75" y="116"/>
                </a:cubicBezTo>
                <a:cubicBezTo>
                  <a:pt x="74" y="116"/>
                  <a:pt x="74" y="116"/>
                  <a:pt x="74" y="116"/>
                </a:cubicBezTo>
                <a:cubicBezTo>
                  <a:pt x="74" y="116"/>
                  <a:pt x="74" y="116"/>
                  <a:pt x="74" y="116"/>
                </a:cubicBezTo>
                <a:cubicBezTo>
                  <a:pt x="74" y="116"/>
                  <a:pt x="74" y="116"/>
                  <a:pt x="74" y="116"/>
                </a:cubicBezTo>
                <a:cubicBezTo>
                  <a:pt x="74" y="116"/>
                  <a:pt x="74" y="116"/>
                  <a:pt x="74" y="116"/>
                </a:cubicBezTo>
                <a:cubicBezTo>
                  <a:pt x="73" y="116"/>
                  <a:pt x="73" y="116"/>
                  <a:pt x="73" y="116"/>
                </a:cubicBezTo>
                <a:cubicBezTo>
                  <a:pt x="73" y="116"/>
                  <a:pt x="73" y="116"/>
                  <a:pt x="73" y="116"/>
                </a:cubicBezTo>
                <a:cubicBezTo>
                  <a:pt x="73" y="116"/>
                  <a:pt x="72" y="116"/>
                  <a:pt x="72" y="115"/>
                </a:cubicBezTo>
                <a:cubicBezTo>
                  <a:pt x="36" y="96"/>
                  <a:pt x="36" y="96"/>
                  <a:pt x="36" y="96"/>
                </a:cubicBezTo>
                <a:cubicBezTo>
                  <a:pt x="18" y="106"/>
                  <a:pt x="18" y="106"/>
                  <a:pt x="18" y="106"/>
                </a:cubicBezTo>
                <a:cubicBezTo>
                  <a:pt x="74" y="136"/>
                  <a:pt x="74" y="136"/>
                  <a:pt x="74" y="136"/>
                </a:cubicBezTo>
                <a:cubicBezTo>
                  <a:pt x="130" y="106"/>
                  <a:pt x="130" y="106"/>
                  <a:pt x="130" y="106"/>
                </a:cubicBezTo>
                <a:close/>
                <a:moveTo>
                  <a:pt x="74" y="104"/>
                </a:moveTo>
                <a:cubicBezTo>
                  <a:pt x="74" y="104"/>
                  <a:pt x="74" y="104"/>
                  <a:pt x="74" y="104"/>
                </a:cubicBezTo>
                <a:cubicBezTo>
                  <a:pt x="93" y="94"/>
                  <a:pt x="112" y="84"/>
                  <a:pt x="130" y="74"/>
                </a:cubicBezTo>
                <a:cubicBezTo>
                  <a:pt x="113" y="64"/>
                  <a:pt x="113" y="64"/>
                  <a:pt x="113" y="64"/>
                </a:cubicBezTo>
                <a:cubicBezTo>
                  <a:pt x="77" y="84"/>
                  <a:pt x="77" y="84"/>
                  <a:pt x="77" y="84"/>
                </a:cubicBezTo>
                <a:cubicBezTo>
                  <a:pt x="76" y="84"/>
                  <a:pt x="76" y="84"/>
                  <a:pt x="75" y="84"/>
                </a:cubicBezTo>
                <a:cubicBezTo>
                  <a:pt x="75" y="84"/>
                  <a:pt x="75" y="84"/>
                  <a:pt x="75" y="84"/>
                </a:cubicBezTo>
                <a:cubicBezTo>
                  <a:pt x="74" y="84"/>
                  <a:pt x="74" y="84"/>
                  <a:pt x="74" y="84"/>
                </a:cubicBezTo>
                <a:cubicBezTo>
                  <a:pt x="74" y="84"/>
                  <a:pt x="74" y="84"/>
                  <a:pt x="74" y="84"/>
                </a:cubicBezTo>
                <a:cubicBezTo>
                  <a:pt x="74" y="84"/>
                  <a:pt x="74" y="84"/>
                  <a:pt x="74" y="84"/>
                </a:cubicBezTo>
                <a:cubicBezTo>
                  <a:pt x="74" y="84"/>
                  <a:pt x="74" y="84"/>
                  <a:pt x="74" y="84"/>
                </a:cubicBezTo>
                <a:cubicBezTo>
                  <a:pt x="73" y="84"/>
                  <a:pt x="73" y="84"/>
                  <a:pt x="73" y="84"/>
                </a:cubicBezTo>
                <a:cubicBezTo>
                  <a:pt x="73" y="84"/>
                  <a:pt x="73" y="84"/>
                  <a:pt x="73" y="84"/>
                </a:cubicBezTo>
                <a:cubicBezTo>
                  <a:pt x="73" y="84"/>
                  <a:pt x="72" y="84"/>
                  <a:pt x="72" y="84"/>
                </a:cubicBezTo>
                <a:cubicBezTo>
                  <a:pt x="36" y="64"/>
                  <a:pt x="36" y="64"/>
                  <a:pt x="36" y="64"/>
                </a:cubicBezTo>
                <a:cubicBezTo>
                  <a:pt x="18" y="74"/>
                  <a:pt x="18" y="74"/>
                  <a:pt x="18" y="74"/>
                </a:cubicBezTo>
                <a:cubicBezTo>
                  <a:pt x="37" y="84"/>
                  <a:pt x="55" y="94"/>
                  <a:pt x="74" y="104"/>
                </a:cubicBezTo>
                <a:close/>
                <a:moveTo>
                  <a:pt x="74" y="72"/>
                </a:moveTo>
                <a:cubicBezTo>
                  <a:pt x="74" y="72"/>
                  <a:pt x="74" y="72"/>
                  <a:pt x="74" y="72"/>
                </a:cubicBezTo>
                <a:cubicBezTo>
                  <a:pt x="93" y="62"/>
                  <a:pt x="112" y="52"/>
                  <a:pt x="130" y="42"/>
                </a:cubicBezTo>
                <a:cubicBezTo>
                  <a:pt x="74" y="12"/>
                  <a:pt x="74" y="12"/>
                  <a:pt x="74" y="12"/>
                </a:cubicBezTo>
                <a:cubicBezTo>
                  <a:pt x="18" y="42"/>
                  <a:pt x="18" y="42"/>
                  <a:pt x="18" y="42"/>
                </a:cubicBezTo>
                <a:cubicBezTo>
                  <a:pt x="37" y="52"/>
                  <a:pt x="55" y="62"/>
                  <a:pt x="74" y="7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a:defRPr/>
            </a:pPr>
            <a:endParaRPr lang="zh-CN" altLang="en-US" sz="2531">
              <a:solidFill>
                <a:schemeClr val="tx1">
                  <a:lumMod val="50000"/>
                  <a:lumOff val="50000"/>
                </a:schemeClr>
              </a:solidFill>
            </a:endParaRPr>
          </a:p>
        </p:txBody>
      </p:sp>
      <p:sp>
        <p:nvSpPr>
          <p:cNvPr id="54" name="Rectangle 29">
            <a:extLst>
              <a:ext uri="{FF2B5EF4-FFF2-40B4-BE49-F238E27FC236}">
                <a16:creationId xmlns:a16="http://schemas.microsoft.com/office/drawing/2014/main" id="{A9053816-40B0-4DB5-9DB8-F1A3EB94D157}"/>
              </a:ext>
            </a:extLst>
          </p:cNvPr>
          <p:cNvSpPr>
            <a:spLocks noChangeArrowheads="1"/>
          </p:cNvSpPr>
          <p:nvPr/>
        </p:nvSpPr>
        <p:spPr bwMode="auto">
          <a:xfrm>
            <a:off x="6509738" y="2608068"/>
            <a:ext cx="12143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rPr>
              <a:t>首先从我做起为团队做到带头作用，并督促同事完成工作任务，并积极使团队更加融洽和谐</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55" name="Rectangle 30">
            <a:extLst>
              <a:ext uri="{FF2B5EF4-FFF2-40B4-BE49-F238E27FC236}">
                <a16:creationId xmlns:a16="http://schemas.microsoft.com/office/drawing/2014/main" id="{28C5A945-2FF3-42F0-A614-A3FC2A014F01}"/>
              </a:ext>
            </a:extLst>
          </p:cNvPr>
          <p:cNvSpPr>
            <a:spLocks noChangeArrowheads="1"/>
          </p:cNvSpPr>
          <p:nvPr/>
        </p:nvSpPr>
        <p:spPr bwMode="auto">
          <a:xfrm>
            <a:off x="6688322" y="4241779"/>
            <a:ext cx="12143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rPr>
              <a:t>首先虚心接受同事们的建议并记录成册，一点一点做起彻底改掉自我的习惯，坚持微笑工作</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56" name="Rectangle 31">
            <a:extLst>
              <a:ext uri="{FF2B5EF4-FFF2-40B4-BE49-F238E27FC236}">
                <a16:creationId xmlns:a16="http://schemas.microsoft.com/office/drawing/2014/main" id="{27CF52E9-42A7-4062-B249-CF491FF98A67}"/>
              </a:ext>
            </a:extLst>
          </p:cNvPr>
          <p:cNvSpPr>
            <a:spLocks noChangeArrowheads="1"/>
          </p:cNvSpPr>
          <p:nvPr/>
        </p:nvSpPr>
        <p:spPr bwMode="auto">
          <a:xfrm>
            <a:off x="5018563" y="4431527"/>
            <a:ext cx="12143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r>
              <a:rPr lang="zh-CN" altLang="en-US" sz="1200" dirty="0">
                <a:solidFill>
                  <a:schemeClr val="bg1"/>
                </a:solidFill>
                <a:latin typeface="微软雅黑" panose="020B0503020204020204" pitchFamily="34" charset="-122"/>
                <a:ea typeface="微软雅黑" panose="020B0503020204020204" pitchFamily="34" charset="-122"/>
              </a:rPr>
              <a:t>首先虚心接受同事们的建议并记录成册，一点一点做起彻底改掉自我的习惯，坚持微笑工作</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57" name="Rectangle 32">
            <a:extLst>
              <a:ext uri="{FF2B5EF4-FFF2-40B4-BE49-F238E27FC236}">
                <a16:creationId xmlns:a16="http://schemas.microsoft.com/office/drawing/2014/main" id="{618FAD86-302D-4808-A1CF-36E6488D6A0B}"/>
              </a:ext>
            </a:extLst>
          </p:cNvPr>
          <p:cNvSpPr>
            <a:spLocks noChangeArrowheads="1"/>
          </p:cNvSpPr>
          <p:nvPr/>
        </p:nvSpPr>
        <p:spPr bwMode="auto">
          <a:xfrm>
            <a:off x="4831050" y="2796762"/>
            <a:ext cx="12143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pPr algn="r"/>
            <a:r>
              <a:rPr kumimoji="0" lang="zh-CN" altLang="en-US" sz="1200" dirty="0">
                <a:solidFill>
                  <a:schemeClr val="bg1"/>
                </a:solidFill>
                <a:latin typeface="微软雅黑" panose="020B0503020204020204" pitchFamily="34" charset="-122"/>
                <a:ea typeface="微软雅黑" panose="020B0503020204020204" pitchFamily="34" charset="-122"/>
              </a:rPr>
              <a:t>及时登记来电来客积极约访客户，减少迟到请假，用精神饱满的状态全身心投入到工作当中</a:t>
            </a:r>
          </a:p>
        </p:txBody>
      </p:sp>
      <p:sp>
        <p:nvSpPr>
          <p:cNvPr id="58" name="Rectangle 36">
            <a:extLst>
              <a:ext uri="{FF2B5EF4-FFF2-40B4-BE49-F238E27FC236}">
                <a16:creationId xmlns:a16="http://schemas.microsoft.com/office/drawing/2014/main" id="{7DD237A7-8B46-4D58-97FC-9126C22E4E5C}"/>
              </a:ext>
            </a:extLst>
          </p:cNvPr>
          <p:cNvSpPr>
            <a:spLocks noChangeArrowheads="1"/>
          </p:cNvSpPr>
          <p:nvPr/>
        </p:nvSpPr>
        <p:spPr bwMode="auto">
          <a:xfrm>
            <a:off x="1915218" y="2837308"/>
            <a:ext cx="2473586" cy="5843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pPr algn="r"/>
            <a:r>
              <a:rPr kumimoji="0" lang="zh-CN" altLang="en-US" sz="1266" dirty="0">
                <a:latin typeface="微软雅黑" panose="020B0503020204020204" pitchFamily="34" charset="-122"/>
                <a:ea typeface="微软雅黑" panose="020B0503020204020204" pitchFamily="34" charset="-122"/>
              </a:rPr>
              <a:t>及时登记来电来客积极约访客户，减少迟到请假，用精神饱满的状态全身心投入到工作当中</a:t>
            </a:r>
          </a:p>
        </p:txBody>
      </p:sp>
      <p:sp>
        <p:nvSpPr>
          <p:cNvPr id="59" name="TextBox 13">
            <a:extLst>
              <a:ext uri="{FF2B5EF4-FFF2-40B4-BE49-F238E27FC236}">
                <a16:creationId xmlns:a16="http://schemas.microsoft.com/office/drawing/2014/main" id="{9BBA4EE0-9625-4483-8184-5EC65057B9B0}"/>
              </a:ext>
            </a:extLst>
          </p:cNvPr>
          <p:cNvSpPr txBox="1"/>
          <p:nvPr/>
        </p:nvSpPr>
        <p:spPr>
          <a:xfrm>
            <a:off x="2024571" y="2290618"/>
            <a:ext cx="2364233" cy="417785"/>
          </a:xfrm>
          <a:prstGeom prst="roundRect">
            <a:avLst>
              <a:gd name="adj" fmla="val 50000"/>
            </a:avLst>
          </a:prstGeom>
          <a:solidFill>
            <a:srgbClr val="1C546B"/>
          </a:solidFill>
        </p:spPr>
        <p:txBody>
          <a:bodyPr wrap="square" rtlCol="0" anchor="ctr">
            <a:no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调整状态积极工作</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0" name="Rectangle 36">
            <a:extLst>
              <a:ext uri="{FF2B5EF4-FFF2-40B4-BE49-F238E27FC236}">
                <a16:creationId xmlns:a16="http://schemas.microsoft.com/office/drawing/2014/main" id="{ACAF2A07-1846-4404-ADA8-BBF648A53B49}"/>
              </a:ext>
            </a:extLst>
          </p:cNvPr>
          <p:cNvSpPr>
            <a:spLocks noChangeArrowheads="1"/>
          </p:cNvSpPr>
          <p:nvPr/>
        </p:nvSpPr>
        <p:spPr bwMode="auto">
          <a:xfrm>
            <a:off x="1863055" y="5799012"/>
            <a:ext cx="2632189"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r>
              <a:rPr lang="zh-CN" altLang="en-US" sz="1400" dirty="0">
                <a:latin typeface="微软雅黑" panose="020B0503020204020204" pitchFamily="34" charset="-122"/>
                <a:ea typeface="微软雅黑" panose="020B0503020204020204" pitchFamily="34" charset="-122"/>
              </a:rPr>
              <a:t>首先虚心接受同事们的建议并记录成册，一点一点做起彻底改掉自我的习惯，坚持微笑工作</a:t>
            </a:r>
            <a:endParaRPr lang="zh-CN" altLang="en-US" sz="1100" dirty="0">
              <a:latin typeface="微软雅黑" panose="020B0503020204020204" pitchFamily="34" charset="-122"/>
              <a:ea typeface="微软雅黑" panose="020B0503020204020204" pitchFamily="34" charset="-122"/>
            </a:endParaRPr>
          </a:p>
        </p:txBody>
      </p:sp>
      <p:sp>
        <p:nvSpPr>
          <p:cNvPr id="61" name="TextBox 13">
            <a:extLst>
              <a:ext uri="{FF2B5EF4-FFF2-40B4-BE49-F238E27FC236}">
                <a16:creationId xmlns:a16="http://schemas.microsoft.com/office/drawing/2014/main" id="{5A264F8D-2CCC-4F02-BE04-EE3D4A5B2D5E}"/>
              </a:ext>
            </a:extLst>
          </p:cNvPr>
          <p:cNvSpPr txBox="1"/>
          <p:nvPr/>
        </p:nvSpPr>
        <p:spPr>
          <a:xfrm>
            <a:off x="2098937" y="5252321"/>
            <a:ext cx="2364233" cy="417785"/>
          </a:xfrm>
          <a:prstGeom prst="roundRect">
            <a:avLst>
              <a:gd name="adj" fmla="val 50000"/>
            </a:avLst>
          </a:prstGeom>
          <a:solidFill>
            <a:srgbClr val="1C546B"/>
          </a:solidFill>
        </p:spPr>
        <p:txBody>
          <a:bodyPr wrap="square" rtlCol="0" anchor="ctr">
            <a:noAutofit/>
          </a:bodyPr>
          <a:lstStyle/>
          <a:p>
            <a:pPr algn="ctr">
              <a:lnSpc>
                <a:spcPts val="2742"/>
              </a:lnSpc>
            </a:pPr>
            <a:r>
              <a:rPr lang="zh-CN" altLang="en-US" sz="1400" b="1" dirty="0">
                <a:solidFill>
                  <a:schemeClr val="bg1"/>
                </a:solidFill>
                <a:latin typeface="微软雅黑" panose="020B0503020204020204" pitchFamily="34" charset="-122"/>
                <a:ea typeface="微软雅黑" panose="020B0503020204020204" pitchFamily="34" charset="-122"/>
              </a:rPr>
              <a:t>虚心接受批评建议</a:t>
            </a:r>
          </a:p>
        </p:txBody>
      </p:sp>
      <p:sp>
        <p:nvSpPr>
          <p:cNvPr id="62" name="Rectangle 36">
            <a:extLst>
              <a:ext uri="{FF2B5EF4-FFF2-40B4-BE49-F238E27FC236}">
                <a16:creationId xmlns:a16="http://schemas.microsoft.com/office/drawing/2014/main" id="{64F90F5B-DA4B-4AAE-8BAC-4880DEFC302E}"/>
              </a:ext>
            </a:extLst>
          </p:cNvPr>
          <p:cNvSpPr>
            <a:spLocks noChangeArrowheads="1"/>
          </p:cNvSpPr>
          <p:nvPr/>
        </p:nvSpPr>
        <p:spPr bwMode="auto">
          <a:xfrm>
            <a:off x="8202274" y="2130893"/>
            <a:ext cx="287861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r>
              <a:rPr lang="zh-CN" altLang="en-US" sz="1400" dirty="0">
                <a:latin typeface="微软雅黑" panose="020B0503020204020204" pitchFamily="34" charset="-122"/>
                <a:ea typeface="微软雅黑" panose="020B0503020204020204" pitchFamily="34" charset="-122"/>
              </a:rPr>
              <a:t>首先从我做起为团队做到带头作用，并督促同事完成工作任务，并积极使团队更加融洽和谐</a:t>
            </a:r>
            <a:endParaRPr lang="zh-CN" altLang="en-US" sz="1100" dirty="0">
              <a:latin typeface="微软雅黑" panose="020B0503020204020204" pitchFamily="34" charset="-122"/>
              <a:ea typeface="微软雅黑" panose="020B0503020204020204" pitchFamily="34" charset="-122"/>
            </a:endParaRPr>
          </a:p>
        </p:txBody>
      </p:sp>
      <p:sp>
        <p:nvSpPr>
          <p:cNvPr id="63" name="TextBox 13">
            <a:extLst>
              <a:ext uri="{FF2B5EF4-FFF2-40B4-BE49-F238E27FC236}">
                <a16:creationId xmlns:a16="http://schemas.microsoft.com/office/drawing/2014/main" id="{F7FFEB8D-310D-4CC4-9031-B2EE9B6E8B45}"/>
              </a:ext>
            </a:extLst>
          </p:cNvPr>
          <p:cNvSpPr txBox="1"/>
          <p:nvPr/>
        </p:nvSpPr>
        <p:spPr>
          <a:xfrm>
            <a:off x="8159274" y="1584203"/>
            <a:ext cx="2364233" cy="417785"/>
          </a:xfrm>
          <a:prstGeom prst="roundRect">
            <a:avLst>
              <a:gd name="adj" fmla="val 50000"/>
            </a:avLst>
          </a:prstGeom>
          <a:solidFill>
            <a:srgbClr val="354456"/>
          </a:solidFill>
        </p:spPr>
        <p:txBody>
          <a:bodyPr wrap="square" rtlCol="0" anchor="ctr">
            <a:no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加强团队管理意识</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4" name="Rectangle 36">
            <a:extLst>
              <a:ext uri="{FF2B5EF4-FFF2-40B4-BE49-F238E27FC236}">
                <a16:creationId xmlns:a16="http://schemas.microsoft.com/office/drawing/2014/main" id="{2A500F14-9E08-4EDA-859D-23D79E6EB8E0}"/>
              </a:ext>
            </a:extLst>
          </p:cNvPr>
          <p:cNvSpPr>
            <a:spLocks noChangeArrowheads="1"/>
          </p:cNvSpPr>
          <p:nvPr/>
        </p:nvSpPr>
        <p:spPr bwMode="auto">
          <a:xfrm>
            <a:off x="8406362" y="4867365"/>
            <a:ext cx="2559518" cy="5843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a:defRPr kumimoji="1">
                <a:solidFill>
                  <a:schemeClr val="tx1"/>
                </a:solidFill>
                <a:latin typeface="Calibri" panose="020F0502020204030204" pitchFamily="34" charset="0"/>
                <a:ea typeface="宋体" panose="02010600030101010101" pitchFamily="2" charset="-122"/>
              </a:defRPr>
            </a:lvl1pPr>
            <a:lvl2pPr marL="742950" indent="-285750">
              <a:defRPr kumimoji="1">
                <a:solidFill>
                  <a:schemeClr val="tx1"/>
                </a:solidFill>
                <a:latin typeface="Calibri" panose="020F0502020204030204" pitchFamily="34" charset="0"/>
                <a:ea typeface="宋体" panose="02010600030101010101" pitchFamily="2" charset="-122"/>
              </a:defRPr>
            </a:lvl2pPr>
            <a:lvl3pPr marL="1143000" indent="-228600">
              <a:defRPr kumimoji="1">
                <a:solidFill>
                  <a:schemeClr val="tx1"/>
                </a:solidFill>
                <a:latin typeface="Calibri" panose="020F0502020204030204" pitchFamily="34" charset="0"/>
                <a:ea typeface="宋体" panose="02010600030101010101" pitchFamily="2" charset="-122"/>
              </a:defRPr>
            </a:lvl3pPr>
            <a:lvl4pPr marL="1600200" indent="-228600">
              <a:defRPr kumimoji="1">
                <a:solidFill>
                  <a:schemeClr val="tx1"/>
                </a:solidFill>
                <a:latin typeface="Calibri" panose="020F0502020204030204" pitchFamily="34" charset="0"/>
                <a:ea typeface="宋体" panose="02010600030101010101" pitchFamily="2" charset="-122"/>
              </a:defRPr>
            </a:lvl4pPr>
            <a:lvl5pPr marL="2057400" indent="-228600">
              <a:defRPr kumimoji="1">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kumimoji="1">
                <a:solidFill>
                  <a:schemeClr val="tx1"/>
                </a:solidFill>
                <a:latin typeface="Calibri" panose="020F0502020204030204" pitchFamily="34" charset="0"/>
                <a:ea typeface="宋体" panose="02010600030101010101" pitchFamily="2" charset="-122"/>
              </a:defRPr>
            </a:lvl9pPr>
          </a:lstStyle>
          <a:p>
            <a:pPr algn="r"/>
            <a:r>
              <a:rPr kumimoji="0" lang="zh-CN" altLang="en-US" sz="1266" dirty="0">
                <a:latin typeface="微软雅黑" panose="020B0503020204020204" pitchFamily="34" charset="-122"/>
                <a:ea typeface="微软雅黑" panose="020B0503020204020204" pitchFamily="34" charset="-122"/>
              </a:rPr>
              <a:t>及时登记来电来客积极约访客户，减少迟到请假，用精神饱满的状态全身心投入到工作当中</a:t>
            </a:r>
          </a:p>
        </p:txBody>
      </p:sp>
      <p:sp>
        <p:nvSpPr>
          <p:cNvPr id="65" name="TextBox 13">
            <a:extLst>
              <a:ext uri="{FF2B5EF4-FFF2-40B4-BE49-F238E27FC236}">
                <a16:creationId xmlns:a16="http://schemas.microsoft.com/office/drawing/2014/main" id="{A87E2B81-F54C-463F-8B3C-CCFB8DF5C5EE}"/>
              </a:ext>
            </a:extLst>
          </p:cNvPr>
          <p:cNvSpPr txBox="1"/>
          <p:nvPr/>
        </p:nvSpPr>
        <p:spPr>
          <a:xfrm>
            <a:off x="8406360" y="4320674"/>
            <a:ext cx="2364233" cy="417785"/>
          </a:xfrm>
          <a:prstGeom prst="roundRect">
            <a:avLst>
              <a:gd name="adj" fmla="val 50000"/>
            </a:avLst>
          </a:prstGeom>
          <a:solidFill>
            <a:srgbClr val="1C546B"/>
          </a:solidFill>
        </p:spPr>
        <p:txBody>
          <a:bodyPr wrap="square" rtlCol="0" anchor="ctr">
            <a:noAutofit/>
          </a:bodyPr>
          <a:lstStyle/>
          <a:p>
            <a:pPr algn="ctr">
              <a:lnSpc>
                <a:spcPts val="2742"/>
              </a:lnSpc>
            </a:pPr>
            <a:r>
              <a:rPr lang="zh-CN" altLang="en-US" sz="1400" b="1" dirty="0">
                <a:solidFill>
                  <a:schemeClr val="bg1"/>
                </a:solidFill>
                <a:latin typeface="微软雅黑" panose="020B0503020204020204" pitchFamily="34" charset="-122"/>
                <a:ea typeface="微软雅黑" panose="020B0503020204020204" pitchFamily="34" charset="-122"/>
              </a:rPr>
              <a:t>调整状态积极工作</a:t>
            </a:r>
          </a:p>
        </p:txBody>
      </p:sp>
    </p:spTree>
    <p:extLst>
      <p:ext uri="{BB962C8B-B14F-4D97-AF65-F5344CB8AC3E}">
        <p14:creationId xmlns:p14="http://schemas.microsoft.com/office/powerpoint/2010/main" val="252565881"/>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right)">
                                      <p:cBhvr>
                                        <p:cTn id="7" dur="500"/>
                                        <p:tgtEl>
                                          <p:spTgt spid="4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right)">
                                      <p:cBhvr>
                                        <p:cTn id="15" dur="500"/>
                                        <p:tgtEl>
                                          <p:spTgt spid="5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right)">
                                      <p:cBhvr>
                                        <p:cTn id="19" dur="500"/>
                                        <p:tgtEl>
                                          <p:spTgt spid="58"/>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right)">
                                      <p:cBhvr>
                                        <p:cTn id="23" dur="500"/>
                                        <p:tgtEl>
                                          <p:spTgt spid="59"/>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right)">
                                      <p:cBhvr>
                                        <p:cTn id="27" dur="500"/>
                                        <p:tgtEl>
                                          <p:spTgt spid="48"/>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right)">
                                      <p:cBhvr>
                                        <p:cTn id="31" dur="500"/>
                                        <p:tgtEl>
                                          <p:spTgt spid="51"/>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wipe(right)">
                                      <p:cBhvr>
                                        <p:cTn id="35" dur="500"/>
                                        <p:tgtEl>
                                          <p:spTgt spid="56"/>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wipe(right)">
                                      <p:cBhvr>
                                        <p:cTn id="39" dur="500"/>
                                        <p:tgtEl>
                                          <p:spTgt spid="60"/>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right)">
                                      <p:cBhvr>
                                        <p:cTn id="43" dur="500"/>
                                        <p:tgtEl>
                                          <p:spTgt spid="61"/>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ipe(left)">
                                      <p:cBhvr>
                                        <p:cTn id="47" dur="500"/>
                                        <p:tgtEl>
                                          <p:spTgt spid="46"/>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wipe(left)">
                                      <p:cBhvr>
                                        <p:cTn id="51" dur="500"/>
                                        <p:tgtEl>
                                          <p:spTgt spid="50"/>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left)">
                                      <p:cBhvr>
                                        <p:cTn id="55" dur="500"/>
                                        <p:tgtEl>
                                          <p:spTgt spid="54"/>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left)">
                                      <p:cBhvr>
                                        <p:cTn id="59" dur="500"/>
                                        <p:tgtEl>
                                          <p:spTgt spid="62"/>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left)">
                                      <p:cBhvr>
                                        <p:cTn id="63" dur="500"/>
                                        <p:tgtEl>
                                          <p:spTgt spid="63"/>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500"/>
                                        <p:tgtEl>
                                          <p:spTgt spid="49"/>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left)">
                                      <p:cBhvr>
                                        <p:cTn id="71" dur="500"/>
                                        <p:tgtEl>
                                          <p:spTgt spid="5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wipe(left)">
                                      <p:cBhvr>
                                        <p:cTn id="74" dur="500"/>
                                        <p:tgtEl>
                                          <p:spTgt spid="5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wipe(left)">
                                      <p:cBhvr>
                                        <p:cTn id="77" dur="500"/>
                                        <p:tgtEl>
                                          <p:spTgt spid="64"/>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wipe(left)">
                                      <p:cBhvr>
                                        <p:cTn id="8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animBg="1"/>
      <p:bldP spid="60" grpId="0"/>
      <p:bldP spid="61" grpId="0" animBg="1"/>
      <p:bldP spid="62" grpId="0"/>
      <p:bldP spid="63" grpId="0" animBg="1"/>
      <p:bldP spid="64" grpId="0"/>
      <p:bldP spid="65"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C1069C04-0F37-4573-A07D-2CB2EEFA492D}"/>
              </a:ext>
            </a:extLst>
          </p:cNvPr>
          <p:cNvSpPr/>
          <p:nvPr/>
        </p:nvSpPr>
        <p:spPr>
          <a:xfrm>
            <a:off x="4019340" y="-1"/>
            <a:ext cx="3938954" cy="6858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AA96FD25-ABC5-47D8-B19B-DFE86C708BE6}"/>
              </a:ext>
            </a:extLst>
          </p:cNvPr>
          <p:cNvSpPr txBox="1"/>
          <p:nvPr/>
        </p:nvSpPr>
        <p:spPr>
          <a:xfrm>
            <a:off x="4060991" y="3021592"/>
            <a:ext cx="3956348" cy="1323439"/>
          </a:xfrm>
          <a:prstGeom prst="rect">
            <a:avLst/>
          </a:prstGeom>
          <a:noFill/>
        </p:spPr>
        <p:txBody>
          <a:bodyPr wrap="square" rtlCol="0">
            <a:spAutoFit/>
          </a:bodyPr>
          <a:lstStyle/>
          <a:p>
            <a:pPr algn="ctr"/>
            <a:r>
              <a:rPr lang="zh-CN" altLang="en-US" sz="4000" b="1" dirty="0">
                <a:solidFill>
                  <a:srgbClr val="0070C0"/>
                </a:solidFill>
                <a:latin typeface="楷体" panose="02010609060101010101" pitchFamily="49" charset="-122"/>
                <a:ea typeface="楷体" panose="02010609060101010101" pitchFamily="49" charset="-122"/>
              </a:rPr>
              <a:t>演讲完毕 </a:t>
            </a:r>
            <a:endParaRPr lang="en-US" altLang="zh-CN" sz="4000" b="1" dirty="0">
              <a:solidFill>
                <a:srgbClr val="0070C0"/>
              </a:solidFill>
              <a:latin typeface="楷体" panose="02010609060101010101" pitchFamily="49" charset="-122"/>
              <a:ea typeface="楷体" panose="02010609060101010101" pitchFamily="49" charset="-122"/>
            </a:endParaRPr>
          </a:p>
          <a:p>
            <a:pPr algn="ctr"/>
            <a:r>
              <a:rPr lang="zh-CN" altLang="en-US" sz="4000" b="1" dirty="0">
                <a:solidFill>
                  <a:srgbClr val="0070C0"/>
                </a:solidFill>
                <a:latin typeface="楷体" panose="02010609060101010101" pitchFamily="49" charset="-122"/>
                <a:ea typeface="楷体" panose="02010609060101010101" pitchFamily="49" charset="-122"/>
              </a:rPr>
              <a:t>谢谢您的观看</a:t>
            </a:r>
          </a:p>
        </p:txBody>
      </p:sp>
      <p:sp>
        <p:nvSpPr>
          <p:cNvPr id="11" name="文本框 10">
            <a:extLst>
              <a:ext uri="{FF2B5EF4-FFF2-40B4-BE49-F238E27FC236}">
                <a16:creationId xmlns:a16="http://schemas.microsoft.com/office/drawing/2014/main" id="{40EE383F-F8E1-4B56-B6C1-A2BC4E044045}"/>
              </a:ext>
            </a:extLst>
          </p:cNvPr>
          <p:cNvSpPr txBox="1"/>
          <p:nvPr/>
        </p:nvSpPr>
        <p:spPr>
          <a:xfrm>
            <a:off x="5318455" y="2252151"/>
            <a:ext cx="1566454" cy="769441"/>
          </a:xfrm>
          <a:prstGeom prst="rect">
            <a:avLst/>
          </a:prstGeom>
          <a:noFill/>
        </p:spPr>
        <p:txBody>
          <a:bodyPr wrap="none" rtlCol="0">
            <a:spAutoFit/>
          </a:bodyPr>
          <a:lstStyle/>
          <a:p>
            <a:r>
              <a:rPr lang="en-US" altLang="zh-CN" sz="4400" dirty="0" smtClean="0">
                <a:solidFill>
                  <a:srgbClr val="0070C0"/>
                </a:solidFill>
              </a:rPr>
              <a:t>20XX</a:t>
            </a:r>
            <a:endParaRPr lang="zh-CN" altLang="en-US" sz="4400" dirty="0">
              <a:solidFill>
                <a:srgbClr val="0070C0"/>
              </a:solidFill>
            </a:endParaRPr>
          </a:p>
        </p:txBody>
      </p:sp>
      <p:sp>
        <p:nvSpPr>
          <p:cNvPr id="12" name="文本框 11">
            <a:extLst>
              <a:ext uri="{FF2B5EF4-FFF2-40B4-BE49-F238E27FC236}">
                <a16:creationId xmlns:a16="http://schemas.microsoft.com/office/drawing/2014/main" id="{2EB4B326-7E1B-4EB2-B61E-316DAB751CAE}"/>
              </a:ext>
            </a:extLst>
          </p:cNvPr>
          <p:cNvSpPr txBox="1"/>
          <p:nvPr/>
        </p:nvSpPr>
        <p:spPr>
          <a:xfrm>
            <a:off x="4574663" y="864465"/>
            <a:ext cx="3257004" cy="523220"/>
          </a:xfrm>
          <a:prstGeom prst="rect">
            <a:avLst/>
          </a:prstGeom>
          <a:noFill/>
        </p:spPr>
        <p:txBody>
          <a:bodyPr wrap="square" rtlCol="0">
            <a:spAutoFit/>
          </a:bodyPr>
          <a:lstStyle/>
          <a:p>
            <a:r>
              <a:rPr lang="zh-CN" altLang="en-US" sz="2800" dirty="0">
                <a:solidFill>
                  <a:srgbClr val="0070C0"/>
                </a:solidFill>
              </a:rPr>
              <a:t>轻松办公为您呈现</a:t>
            </a:r>
            <a:endParaRPr lang="zh-CN" altLang="en-US" sz="2800" dirty="0">
              <a:solidFill>
                <a:srgbClr val="0070C0"/>
              </a:solidFill>
            </a:endParaRPr>
          </a:p>
        </p:txBody>
      </p:sp>
    </p:spTree>
    <p:extLst>
      <p:ext uri="{BB962C8B-B14F-4D97-AF65-F5344CB8AC3E}">
        <p14:creationId xmlns:p14="http://schemas.microsoft.com/office/powerpoint/2010/main" val="1671593562"/>
      </p:ext>
    </p:extLst>
  </p:cSld>
  <p:clrMapOvr>
    <a:masterClrMapping/>
  </p:clrMapOvr>
  <p:transition spd="slow"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61"/>
  <p:tag name="MH_SECTIONID" val="262,263,264,265,266,267,"/>
  <p:tag name="ISPRING_PRESENTATION_TITLE" val="大气蓝色财务出纳年终总结PPT模板"/>
  <p:tag name="ISPRING_SCORM_RATE_SLIDES" val="0"/>
  <p:tag name="ISPRING_SCORM_RATE_QUIZZES" val="0"/>
  <p:tag name="ISPRING_SCORM_PASSING_SCORE" val="0.000000"/>
  <p:tag name="ISPRING_ULTRA_SCORM_COURSE_ID" val="6204F3BE-F82C-4486-BEAF-EFB287E9C895"/>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14.财务报告"/>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AUTOCOLOR" val="TRUE"/>
  <p:tag name="MH_TYPE" val="CONTENTS"/>
  <p:tag name="ID" val="547125"/>
</p:tagLst>
</file>

<file path=ppt/tags/tag3.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NUMBER"/>
  <p:tag name="ID" val="547125"/>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ENTRY"/>
  <p:tag name="ID" val="547125"/>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NUMBER"/>
  <p:tag name="ID" val="547125"/>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ENTRY"/>
  <p:tag name="ID" val="547125"/>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NUMBER"/>
  <p:tag name="ID" val="547125"/>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ENTRY"/>
  <p:tag name="ID" val="547125"/>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NUMBER"/>
  <p:tag name="ID" val="547125"/>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ENTRY"/>
  <p:tag name="ID" val="547125"/>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OTHERS"/>
  <p:tag name="ID" val="547125"/>
</p:tagLst>
</file>

<file path=ppt/tags/tag12.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OTHERS"/>
  <p:tag name="ID" val="547125"/>
</p:tagLst>
</file>

<file path=ppt/tags/tag13.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OTHERS"/>
  <p:tag name="ID" val="547125"/>
</p:tagLst>
</file>

<file path=ppt/tags/tag14.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AUTOCOLOR" val="TRUE"/>
  <p:tag name="MH_TYPE" val="SECTION"/>
  <p:tag name="ID" val="547125"/>
</p:tagLst>
</file>

<file path=ppt/tags/tag15.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TITLE"/>
  <p:tag name="ID" val="547125"/>
</p:tagLst>
</file>

<file path=ppt/tags/tag16.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OTHERS"/>
  <p:tag name="ID" val="547125"/>
</p:tagLst>
</file>

<file path=ppt/tags/tag17.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OTHERS"/>
  <p:tag name="ID" val="547125"/>
</p:tagLst>
</file>

<file path=ppt/tags/tag18.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NUMBER"/>
  <p:tag name="ID" val="547125"/>
  <p:tag name="MH_ORDER" val="NUMBER"/>
</p:tagLst>
</file>

<file path=ppt/tags/tag19.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Other"/>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SubTitle"/>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Other"/>
  <p:tag name="MH_ORDER" val="3"/>
</p:tagLst>
</file>

<file path=ppt/tags/tag23.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SubTitle"/>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Other"/>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SubTitle"/>
  <p:tag name="MH_ORDER" val="3"/>
</p:tagLst>
</file>

<file path=ppt/tags/tag26.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Other"/>
  <p:tag name="MH_ORDER" val="5"/>
</p:tagLst>
</file>

<file path=ppt/tags/tag27.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SubTitle"/>
  <p:tag name="MH_ORDER" val="4"/>
</p:tagLst>
</file>

<file path=ppt/tags/tag28.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Other"/>
  <p:tag name="MH_ORDER" val="6"/>
</p:tagLst>
</file>

<file path=ppt/tags/tag29.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SubTitle"/>
  <p:tag name="MH_ORDER" val="5"/>
</p:tagLst>
</file>

<file path=ppt/tags/tag30.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Text"/>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Text"/>
  <p:tag name="MH_ORDER" val="2"/>
</p:tagLst>
</file>

<file path=ppt/tags/tag32.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Text"/>
  <p:tag name="MH_ORDER" val="3"/>
</p:tagLst>
</file>

<file path=ppt/tags/tag33.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Text"/>
  <p:tag name="MH_ORDER" val="4"/>
</p:tagLst>
</file>

<file path=ppt/tags/tag34.xml><?xml version="1.0" encoding="utf-8"?>
<p:tagLst xmlns:a="http://schemas.openxmlformats.org/drawingml/2006/main" xmlns:r="http://schemas.openxmlformats.org/officeDocument/2006/relationships" xmlns:p="http://schemas.openxmlformats.org/presentationml/2006/main">
  <p:tag name="MH" val="20170828161654"/>
  <p:tag name="MH_LIBRARY" val="GRAPHIC"/>
  <p:tag name="MH_TYPE" val="Text"/>
  <p:tag name="MH_ORDER" val="5"/>
</p:tagLst>
</file>

<file path=ppt/tags/tag35.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TYPE" val="SubTitle"/>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TYPE" val="SubTitle"/>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TYPE" val="SubTitle"/>
  <p:tag name="MH_ORDER" val="3"/>
</p:tagLst>
</file>

<file path=ppt/tags/tag38.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TYPE" val="SubTitle"/>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TYPE" val="SubTitle"/>
  <p:tag name="MH_ORDER" val="5"/>
</p:tagLst>
</file>

<file path=ppt/tags/tag40.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TYPE" val="SubTitle"/>
  <p:tag name="MH_ORDER" val="6"/>
</p:tagLst>
</file>

<file path=ppt/tags/tag41.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ORDER" val="任意多边形 11"/>
</p:tagLst>
</file>

<file path=ppt/tags/tag42.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ORDER" val="任意多边形 12"/>
</p:tagLst>
</file>

<file path=ppt/tags/tag43.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ORDER" val="任意多边形 13"/>
</p:tagLst>
</file>

<file path=ppt/tags/tag44.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ORDER" val="任意多边形 14"/>
</p:tagLst>
</file>

<file path=ppt/tags/tag45.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ORDER" val="任意多边形 15"/>
</p:tagLst>
</file>

<file path=ppt/tags/tag46.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TYPE" val="Desc"/>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 val="20170912192736"/>
  <p:tag name="MH_LIBRARY" val="GRAPHIC"/>
  <p:tag name="MH_ORDER" val="Shape"/>
</p:tagLst>
</file>

<file path=ppt/tags/tag48.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Other"/>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SubTitle"/>
  <p:tag name="MH_ORDER" val="1"/>
</p:tagLst>
</file>

<file path=ppt/tags/tag50.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Other"/>
  <p:tag name="MH_ORDER" val="2"/>
</p:tagLst>
</file>

<file path=ppt/tags/tag51.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SubTitle"/>
  <p:tag name="MH_ORDER" val="2"/>
</p:tagLst>
</file>

<file path=ppt/tags/tag52.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Other"/>
  <p:tag name="MH_ORDER" val="3"/>
</p:tagLst>
</file>

<file path=ppt/tags/tag53.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SubTitle"/>
  <p:tag name="MH_ORDER" val="3"/>
</p:tagLst>
</file>

<file path=ppt/tags/tag54.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Other"/>
  <p:tag name="MH_ORDER" val="4"/>
</p:tagLst>
</file>

<file path=ppt/tags/tag55.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SubTitle"/>
  <p:tag name="MH_ORDER" val="4"/>
</p:tagLst>
</file>

<file path=ppt/tags/tag56.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Other"/>
  <p:tag name="MH_ORDER" val="5"/>
</p:tagLst>
</file>

<file path=ppt/tags/tag57.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SubTitle"/>
  <p:tag name="MH_ORDER" val="5"/>
</p:tagLst>
</file>

<file path=ppt/tags/tag58.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Other"/>
  <p:tag name="MH_ORDER" val="6"/>
</p:tagLst>
</file>

<file path=ppt/tags/tag59.xml><?xml version="1.0" encoding="utf-8"?>
<p:tagLst xmlns:a="http://schemas.openxmlformats.org/drawingml/2006/main" xmlns:r="http://schemas.openxmlformats.org/officeDocument/2006/relationships" xmlns:p="http://schemas.openxmlformats.org/presentationml/2006/main">
  <p:tag name="MH" val="20170902114823"/>
  <p:tag name="MH_LIBRARY" val="GRAPHIC"/>
  <p:tag name="MH_TYPE" val="SubTitle"/>
  <p:tag name="MH_ORDER" val="6"/>
</p:tagLst>
</file>

<file path=ppt/tags/tag60.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AUTOCOLOR" val="TRUE"/>
  <p:tag name="MH_TYPE" val="SECTION"/>
  <p:tag name="ID" val="547125"/>
</p:tagLst>
</file>

<file path=ppt/tags/tag61.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TITLE"/>
  <p:tag name="ID" val="547125"/>
</p:tagLst>
</file>

<file path=ppt/tags/tag62.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OTHERS"/>
  <p:tag name="ID" val="547125"/>
</p:tagLst>
</file>

<file path=ppt/tags/tag63.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OTHERS"/>
  <p:tag name="ID" val="547125"/>
</p:tagLst>
</file>

<file path=ppt/tags/tag64.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NUMBER"/>
  <p:tag name="ID" val="547125"/>
  <p:tag name="MH_ORDER" val="NUMBER"/>
</p:tagLst>
</file>

<file path=ppt/tags/tag65.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2"/>
</p:tagLst>
</file>

<file path=ppt/tags/tag67.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3"/>
</p:tagLst>
</file>

<file path=ppt/tags/tag68.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4"/>
</p:tagLst>
</file>

<file path=ppt/tags/tag69.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5"/>
</p:tagLst>
</file>

<file path=ppt/tags/tag70.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6"/>
</p:tagLst>
</file>

<file path=ppt/tags/tag71.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7"/>
</p:tagLst>
</file>

<file path=ppt/tags/tag72.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8"/>
</p:tagLst>
</file>

<file path=ppt/tags/tag73.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9"/>
</p:tagLst>
</file>

<file path=ppt/tags/tag74.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10"/>
</p:tagLst>
</file>

<file path=ppt/tags/tag75.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11"/>
</p:tagLst>
</file>

<file path=ppt/tags/tag76.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Other"/>
  <p:tag name="MH_ORDER" val="12"/>
</p:tagLst>
</file>

<file path=ppt/tags/tag77.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SubTitle"/>
  <p:tag name="MH_ORDER" val="4"/>
</p:tagLst>
</file>

<file path=ppt/tags/tag78.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SubTitle"/>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SubTitle"/>
  <p:tag name="MH_ORDER" val="3"/>
</p:tagLst>
</file>

<file path=ppt/tags/tag80.xml><?xml version="1.0" encoding="utf-8"?>
<p:tagLst xmlns:a="http://schemas.openxmlformats.org/drawingml/2006/main" xmlns:r="http://schemas.openxmlformats.org/officeDocument/2006/relationships" xmlns:p="http://schemas.openxmlformats.org/presentationml/2006/main">
  <p:tag name="MH" val="20170828155259"/>
  <p:tag name="MH_LIBRARY" val="GRAPHIC"/>
  <p:tag name="MH_TYPE" val="SubTitle"/>
  <p:tag name="MH_ORDER" val="2"/>
</p:tagLst>
</file>

<file path=ppt/tags/tag81.xml><?xml version="1.0" encoding="utf-8"?>
<p:tagLst xmlns:a="http://schemas.openxmlformats.org/drawingml/2006/main" xmlns:r="http://schemas.openxmlformats.org/officeDocument/2006/relationships" xmlns:p="http://schemas.openxmlformats.org/presentationml/2006/main">
  <p:tag name="MH" val="20170912192055"/>
  <p:tag name="MH_LIBRARY" val="GRAPHIC"/>
  <p:tag name="MH_TYPE" val="Desc"/>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Other"/>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SubTitle"/>
  <p:tag name="MH_ORDER" val="3"/>
</p:tagLst>
</file>

<file path=ppt/tags/tag84.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Other"/>
  <p:tag name="MH_ORDER" val="2"/>
</p:tagLst>
</file>

<file path=ppt/tags/tag85.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SubTitle"/>
  <p:tag name="MH_ORDER" val="4"/>
</p:tagLst>
</file>

<file path=ppt/tags/tag86.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Other"/>
  <p:tag name="MH_ORDER" val="3"/>
</p:tagLst>
</file>

<file path=ppt/tags/tag87.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SubTitle"/>
  <p:tag name="MH_ORDER" val="2"/>
</p:tagLst>
</file>

<file path=ppt/tags/tag88.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Other"/>
  <p:tag name="MH_ORDER" val="4"/>
</p:tagLst>
</file>

<file path=ppt/tags/tag89.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SubTitle"/>
  <p:tag name="MH_ORDER" val="1"/>
</p:tagLst>
</file>

<file path=ppt/tags/tag90.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Text"/>
  <p:tag name="MH_ORDER" val="4"/>
</p:tagLst>
</file>

<file path=ppt/tags/tag91.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Text"/>
  <p:tag name="MH_ORDER" val="3"/>
</p:tagLst>
</file>

<file path=ppt/tags/tag92.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Text"/>
  <p:tag name="MH_ORDER" val="2"/>
</p:tagLst>
</file>

<file path=ppt/tags/tag93.xml><?xml version="1.0" encoding="utf-8"?>
<p:tagLst xmlns:a="http://schemas.openxmlformats.org/drawingml/2006/main" xmlns:r="http://schemas.openxmlformats.org/officeDocument/2006/relationships" xmlns:p="http://schemas.openxmlformats.org/presentationml/2006/main">
  <p:tag name="MH" val="20170827115413"/>
  <p:tag name="MH_LIBRARY" val="GRAPHIC"/>
  <p:tag name="MH_TYPE" val="Text"/>
  <p:tag name="MH_ORDER" val="1"/>
</p:tagLst>
</file>

<file path=ppt/tags/tag94.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Title"/>
  <p:tag name="MH_ORDER" val="1"/>
</p:tagLst>
</file>

<file path=ppt/tags/tag95.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Other"/>
  <p:tag name="MH_ORDER" val="1"/>
</p:tagLst>
</file>

<file path=ppt/tags/tag96.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Other"/>
  <p:tag name="MH_ORDER" val="2"/>
</p:tagLst>
</file>

<file path=ppt/tags/tag97.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Other"/>
  <p:tag name="MH_ORDER" val="3"/>
</p:tagLst>
</file>

<file path=ppt/tags/tag98.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Other"/>
  <p:tag name="MH_ORDER" val="4"/>
</p:tagLst>
</file>

<file path=ppt/tags/tag99.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Other"/>
  <p:tag name="MH_ORDER" val="5"/>
</p:tagLst>
</file>

<file path=ppt/tags/tag100.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Other"/>
  <p:tag name="MH_ORDER" val="6"/>
</p:tagLst>
</file>

<file path=ppt/tags/tag101.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SubTitle"/>
  <p:tag name="MH_ORDER" val="2"/>
</p:tagLst>
</file>

<file path=ppt/tags/tag102.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SubTitle"/>
  <p:tag name="MH_ORDER" val="1"/>
</p:tagLst>
</file>

<file path=ppt/tags/tag103.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SubTitle"/>
  <p:tag name="MH_ORDER" val="6"/>
</p:tagLst>
</file>

<file path=ppt/tags/tag104.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SubTitle"/>
  <p:tag name="MH_ORDER" val="3"/>
</p:tagLst>
</file>

<file path=ppt/tags/tag105.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SubTitle"/>
  <p:tag name="MH_ORDER" val="4"/>
</p:tagLst>
</file>

<file path=ppt/tags/tag106.xml><?xml version="1.0" encoding="utf-8"?>
<p:tagLst xmlns:a="http://schemas.openxmlformats.org/drawingml/2006/main" xmlns:r="http://schemas.openxmlformats.org/officeDocument/2006/relationships" xmlns:p="http://schemas.openxmlformats.org/presentationml/2006/main">
  <p:tag name="MH" val="20170820203458"/>
  <p:tag name="MH_LIBRARY" val="GRAPHIC"/>
  <p:tag name="MH_TYPE" val="SubTitle"/>
  <p:tag name="MH_ORDER" val="5"/>
</p:tagLst>
</file>

<file path=ppt/tags/tag107.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AUTOCOLOR" val="TRUE"/>
  <p:tag name="MH_TYPE" val="SECTION"/>
  <p:tag name="ID" val="547125"/>
</p:tagLst>
</file>

<file path=ppt/tags/tag108.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TITLE"/>
  <p:tag name="ID" val="547125"/>
</p:tagLst>
</file>

<file path=ppt/tags/tag109.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OTHERS"/>
  <p:tag name="ID" val="547125"/>
</p:tagLst>
</file>

<file path=ppt/tags/tag110.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OTHERS"/>
  <p:tag name="ID" val="547125"/>
</p:tagLst>
</file>

<file path=ppt/tags/tag111.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NUMBER"/>
  <p:tag name="ID" val="547125"/>
  <p:tag name="MH_ORDER" val="NUMBER"/>
</p:tagLst>
</file>

<file path=ppt/tags/tag112.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Other"/>
  <p:tag name="MH_ORDER" val="1"/>
</p:tagLst>
</file>

<file path=ppt/tags/tag113.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Text"/>
  <p:tag name="MH_ORDER" val="4"/>
</p:tagLst>
</file>

<file path=ppt/tags/tag114.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SubTitle"/>
  <p:tag name="MH_ORDER" val="4"/>
</p:tagLst>
</file>

<file path=ppt/tags/tag115.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Other"/>
  <p:tag name="MH_ORDER" val="2"/>
</p:tagLst>
</file>

<file path=ppt/tags/tag116.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Text"/>
  <p:tag name="MH_ORDER" val="2"/>
</p:tagLst>
</file>

<file path=ppt/tags/tag117.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SubTitle"/>
  <p:tag name="MH_ORDER" val="2"/>
</p:tagLst>
</file>

<file path=ppt/tags/tag118.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Other"/>
  <p:tag name="MH_ORDER" val="3"/>
</p:tagLst>
</file>

<file path=ppt/tags/tag119.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Text"/>
  <p:tag name="MH_ORDER" val="5"/>
</p:tagLst>
</file>

<file path=ppt/tags/tag120.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SubTitle"/>
  <p:tag name="MH_ORDER" val="5"/>
</p:tagLst>
</file>

<file path=ppt/tags/tag121.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Other"/>
  <p:tag name="MH_ORDER" val="4"/>
</p:tagLst>
</file>

<file path=ppt/tags/tag122.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Text"/>
  <p:tag name="MH_ORDER" val="3"/>
</p:tagLst>
</file>

<file path=ppt/tags/tag123.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SubTitle"/>
  <p:tag name="MH_ORDER" val="3"/>
</p:tagLst>
</file>

<file path=ppt/tags/tag124.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Other"/>
  <p:tag name="MH_ORDER" val="5"/>
</p:tagLst>
</file>

<file path=ppt/tags/tag125.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Text"/>
  <p:tag name="MH_ORDER" val="1"/>
</p:tagLst>
</file>

<file path=ppt/tags/tag126.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SubTitle"/>
  <p:tag name="MH_ORDER" val="1"/>
</p:tagLst>
</file>

<file path=ppt/tags/tag127.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Other"/>
  <p:tag name="MH_ORDER" val="6"/>
</p:tagLst>
</file>

<file path=ppt/tags/tag128.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Other"/>
  <p:tag name="MH_ORDER" val="7"/>
</p:tagLst>
</file>

<file path=ppt/tags/tag129.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Other"/>
  <p:tag name="MH_ORDER" val="8"/>
</p:tagLst>
</file>

<file path=ppt/tags/tag130.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Other"/>
  <p:tag name="MH_ORDER" val="9"/>
</p:tagLst>
</file>

<file path=ppt/tags/tag131.xml><?xml version="1.0" encoding="utf-8"?>
<p:tagLst xmlns:a="http://schemas.openxmlformats.org/drawingml/2006/main" xmlns:r="http://schemas.openxmlformats.org/officeDocument/2006/relationships" xmlns:p="http://schemas.openxmlformats.org/presentationml/2006/main">
  <p:tag name="MH" val="20170916142349"/>
  <p:tag name="MH_LIBRARY" val="GRAPHIC"/>
  <p:tag name="MH_TYPE" val="Other"/>
  <p:tag name="MH_ORDER" val="10"/>
</p:tagLst>
</file>

<file path=ppt/tags/tag132.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Text"/>
  <p:tag name="MH_ORDER" val="1"/>
</p:tagLst>
</file>

<file path=ppt/tags/tag133.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Other"/>
  <p:tag name="MH_ORDER" val="1"/>
</p:tagLst>
</file>

<file path=ppt/tags/tag134.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Other"/>
  <p:tag name="MH_ORDER" val="2"/>
</p:tagLst>
</file>

<file path=ppt/tags/tag135.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SubTitle"/>
  <p:tag name="MH_ORDER" val="1"/>
</p:tagLst>
</file>

<file path=ppt/tags/tag136.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Text"/>
  <p:tag name="MH_ORDER" val="2"/>
</p:tagLst>
</file>

<file path=ppt/tags/tag137.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Other"/>
  <p:tag name="MH_ORDER" val="3"/>
</p:tagLst>
</file>

<file path=ppt/tags/tag138.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Other"/>
  <p:tag name="MH_ORDER" val="4"/>
</p:tagLst>
</file>

<file path=ppt/tags/tag139.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SubTitle"/>
  <p:tag name="MH_ORDER" val="2"/>
</p:tagLst>
</file>

<file path=ppt/tags/tag140.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Text"/>
  <p:tag name="MH_ORDER" val="3"/>
</p:tagLst>
</file>

<file path=ppt/tags/tag141.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Other"/>
  <p:tag name="MH_ORDER" val="5"/>
</p:tagLst>
</file>

<file path=ppt/tags/tag142.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Other"/>
  <p:tag name="MH_ORDER" val="6"/>
</p:tagLst>
</file>

<file path=ppt/tags/tag143.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SubTitle"/>
  <p:tag name="MH_ORDER" val="3"/>
</p:tagLst>
</file>

<file path=ppt/tags/tag144.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Text"/>
  <p:tag name="MH_ORDER" val="4"/>
</p:tagLst>
</file>

<file path=ppt/tags/tag145.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Other"/>
  <p:tag name="MH_ORDER" val="7"/>
</p:tagLst>
</file>

<file path=ppt/tags/tag146.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Other"/>
  <p:tag name="MH_ORDER" val="8"/>
</p:tagLst>
</file>

<file path=ppt/tags/tag147.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SubTitle"/>
  <p:tag name="MH_ORDER" val="4"/>
</p:tagLst>
</file>

<file path=ppt/tags/tag148.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Text"/>
  <p:tag name="MH_ORDER" val="5"/>
</p:tagLst>
</file>

<file path=ppt/tags/tag149.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Other"/>
  <p:tag name="MH_ORDER" val="9"/>
</p:tagLst>
</file>

<file path=ppt/tags/tag150.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Other"/>
  <p:tag name="MH_ORDER" val="10"/>
</p:tagLst>
</file>

<file path=ppt/tags/tag151.xml><?xml version="1.0" encoding="utf-8"?>
<p:tagLst xmlns:a="http://schemas.openxmlformats.org/drawingml/2006/main" xmlns:r="http://schemas.openxmlformats.org/officeDocument/2006/relationships" xmlns:p="http://schemas.openxmlformats.org/presentationml/2006/main">
  <p:tag name="MH" val="20170904203506"/>
  <p:tag name="MH_LIBRARY" val="GRAPHIC"/>
  <p:tag name="MH_TYPE" val="SubTitle"/>
  <p:tag name="MH_ORDER" val="5"/>
</p:tagLst>
</file>

<file path=ppt/tags/tag152.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AUTOCOLOR" val="TRUE"/>
  <p:tag name="MH_TYPE" val="SECTION"/>
  <p:tag name="ID" val="547125"/>
</p:tagLst>
</file>

<file path=ppt/tags/tag153.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TITLE"/>
  <p:tag name="ID" val="547125"/>
</p:tagLst>
</file>

<file path=ppt/tags/tag154.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OTHERS"/>
  <p:tag name="ID" val="547125"/>
</p:tagLst>
</file>

<file path=ppt/tags/tag155.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OTHERS"/>
  <p:tag name="ID" val="547125"/>
</p:tagLst>
</file>

<file path=ppt/tags/tag156.xml><?xml version="1.0" encoding="utf-8"?>
<p:tagLst xmlns:a="http://schemas.openxmlformats.org/drawingml/2006/main" xmlns:r="http://schemas.openxmlformats.org/officeDocument/2006/relationships" xmlns:p="http://schemas.openxmlformats.org/presentationml/2006/main">
  <p:tag name="MH" val="20171006210917"/>
  <p:tag name="MH_LIBRARY" val="CONTENTS"/>
  <p:tag name="MH_TYPE" val="NUMBER"/>
  <p:tag name="ID" val="547125"/>
  <p:tag name="MH_ORDER" val="NUMBER"/>
</p:tagLst>
</file>

<file path=ppt/tags/tag157.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Other"/>
  <p:tag name="MH_ORDER" val="1"/>
</p:tagLst>
</file>

<file path=ppt/tags/tag158.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Other"/>
  <p:tag name="MH_ORDER" val="2"/>
</p:tagLst>
</file>

<file path=ppt/tags/tag159.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SubTitle"/>
  <p:tag name="MH_ORDER" val="1"/>
</p:tagLst>
</file>

<file path=ppt/tags/tag160.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SubTitle"/>
  <p:tag name="MH_ORDER" val="2"/>
</p:tagLst>
</file>

<file path=ppt/tags/tag161.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SubTitle"/>
  <p:tag name="MH_ORDER" val="3"/>
</p:tagLst>
</file>

<file path=ppt/tags/tag162.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SubTitle"/>
  <p:tag name="MH_ORDER" val="4"/>
</p:tagLst>
</file>

<file path=ppt/tags/tag163.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SubTitle"/>
  <p:tag name="MH_ORDER" val="5"/>
</p:tagLst>
</file>

<file path=ppt/tags/tag164.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Other"/>
  <p:tag name="MH_ORDER" val="3"/>
</p:tagLst>
</file>

<file path=ppt/tags/tag165.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Other"/>
  <p:tag name="MH_ORDER" val="4"/>
</p:tagLst>
</file>

<file path=ppt/tags/tag166.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Other"/>
  <p:tag name="MH_ORDER" val="5"/>
</p:tagLst>
</file>

<file path=ppt/tags/tag167.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Other"/>
  <p:tag name="MH_ORDER" val="6"/>
</p:tagLst>
</file>

<file path=ppt/tags/tag168.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Desc"/>
  <p:tag name="MH_ORDER" val="1"/>
</p:tagLst>
</file>

<file path=ppt/tags/tag169.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
</p:tagLst>
</file>

<file path=ppt/tags/tag170.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2"/>
</p:tagLst>
</file>

<file path=ppt/tags/tag171.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3"/>
</p:tagLst>
</file>

<file path=ppt/tags/tag172.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4"/>
</p:tagLst>
</file>

<file path=ppt/tags/tag173.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5"/>
</p:tagLst>
</file>

<file path=ppt/tags/tag174.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SubTitle"/>
  <p:tag name="MH_ORDER" val="1"/>
</p:tagLst>
</file>

<file path=ppt/tags/tag175.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Text"/>
  <p:tag name="MH_ORDER" val="1"/>
</p:tagLst>
</file>

<file path=ppt/tags/tag176.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6"/>
</p:tagLst>
</file>

<file path=ppt/tags/tag177.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7"/>
</p:tagLst>
</file>

<file path=ppt/tags/tag178.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8"/>
</p:tagLst>
</file>

<file path=ppt/tags/tag179.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SubTitle"/>
  <p:tag name="MH_ORDER" val="2"/>
</p:tagLst>
</file>

<file path=ppt/tags/tag180.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Text"/>
  <p:tag name="MH_ORDER" val="2"/>
</p:tagLst>
</file>

<file path=ppt/tags/tag181.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9"/>
</p:tagLst>
</file>

<file path=ppt/tags/tag182.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0"/>
</p:tagLst>
</file>

<file path=ppt/tags/tag183.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1"/>
</p:tagLst>
</file>

<file path=ppt/tags/tag184.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SubTitle"/>
  <p:tag name="MH_ORDER" val="3"/>
</p:tagLst>
</file>

<file path=ppt/tags/tag185.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Text"/>
  <p:tag name="MH_ORDER" val="3"/>
</p:tagLst>
</file>

<file path=ppt/tags/tag186.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2"/>
</p:tagLst>
</file>

<file path=ppt/tags/tag187.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3"/>
</p:tagLst>
</file>

<file path=ppt/tags/tag188.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4"/>
</p:tagLst>
</file>

<file path=ppt/tags/tag189.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SubTitle"/>
  <p:tag name="MH_ORDER" val="4"/>
</p:tagLst>
</file>

<file path=ppt/tags/tag190.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Text"/>
  <p:tag name="MH_ORDER" val="4"/>
</p:tagLst>
</file>

<file path=ppt/tags/tag191.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5"/>
</p:tagLst>
</file>

<file path=ppt/tags/tag192.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6"/>
</p:tagLst>
</file>

<file path=ppt/tags/tag193.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7"/>
</p:tagLst>
</file>

<file path=ppt/tags/tag194.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SubTitle"/>
  <p:tag name="MH_ORDER" val="5"/>
</p:tagLst>
</file>

<file path=ppt/tags/tag195.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Text"/>
  <p:tag name="MH_ORDER" val="5"/>
</p:tagLst>
</file>

<file path=ppt/tags/tag196.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8"/>
</p:tagLst>
</file>

<file path=ppt/tags/tag197.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9"/>
</p:tagLst>
</file>

<file path=ppt/tags/tag198.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20"/>
</p:tagLst>
</file>

<file path=ppt/tags/tag199.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Other"/>
  <p:tag name="MH_ORDER" val="2"/>
</p:tagLst>
</file>

<file path=ppt/tags/tag200.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Desc"/>
  <p:tag name="MH_ORDER" val="1"/>
</p:tagLst>
</file>

<file path=ppt/tags/tag201.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Other"/>
  <p:tag name="MH_ORDER" val="1"/>
</p:tagLst>
</file>

<file path=ppt/tags/tag202.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Other"/>
  <p:tag name="MH_ORDER" val="2"/>
</p:tagLst>
</file>

<file path=ppt/tags/tag203.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SubTitle"/>
  <p:tag name="MH_ORDER" val="1"/>
</p:tagLst>
</file>

<file path=ppt/tags/tag204.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Other"/>
  <p:tag name="MH_ORDER" val="3"/>
</p:tagLst>
</file>

<file path=ppt/tags/tag205.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Other"/>
  <p:tag name="MH_ORDER" val="4"/>
</p:tagLst>
</file>

<file path=ppt/tags/tag206.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SubTitle"/>
  <p:tag name="MH_ORDER" val="3"/>
</p:tagLst>
</file>

<file path=ppt/tags/tag207.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Other"/>
  <p:tag name="MH_ORDER" val="5"/>
</p:tagLst>
</file>

<file path=ppt/tags/tag208.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Other"/>
  <p:tag name="MH_ORDER" val="6"/>
</p:tagLst>
</file>

<file path=ppt/tags/tag209.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SubTitle"/>
  <p:tag name="MH_ORDER" val="5"/>
</p:tagLst>
</file>

<file path=ppt/tags/tag210.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Other"/>
  <p:tag name="MH_ORDER" val="7"/>
</p:tagLst>
</file>

<file path=ppt/tags/tag211.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Other"/>
  <p:tag name="MH_ORDER" val="8"/>
</p:tagLst>
</file>

<file path=ppt/tags/tag212.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SubTitle"/>
  <p:tag name="MH_ORDER" val="2"/>
</p:tagLst>
</file>

<file path=ppt/tags/tag213.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Other"/>
  <p:tag name="MH_ORDER" val="9"/>
</p:tagLst>
</file>

<file path=ppt/tags/tag214.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Other"/>
  <p:tag name="MH_ORDER" val="10"/>
</p:tagLst>
</file>

<file path=ppt/tags/tag215.xml><?xml version="1.0" encoding="utf-8"?>
<p:tagLst xmlns:a="http://schemas.openxmlformats.org/drawingml/2006/main" xmlns:r="http://schemas.openxmlformats.org/officeDocument/2006/relationships" xmlns:p="http://schemas.openxmlformats.org/presentationml/2006/main">
  <p:tag name="MH" val="20170902122316"/>
  <p:tag name="MH_LIBRARY" val="GRAPHIC"/>
  <p:tag name="MH_TYPE" val="SubTitle"/>
  <p:tag name="MH_ORDER" val="4"/>
</p:tagLst>
</file>

<file path=ppt/tags/tag216.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
</p:tagLst>
</file>

<file path=ppt/tags/tag217.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2"/>
</p:tagLst>
</file>

<file path=ppt/tags/tag218.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3"/>
</p:tagLst>
</file>

<file path=ppt/tags/tag219.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4"/>
</p:tagLst>
</file>

<file path=ppt/tags/tag220.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5"/>
</p:tagLst>
</file>

<file path=ppt/tags/tag221.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SubTitle"/>
  <p:tag name="MH_ORDER" val="1"/>
</p:tagLst>
</file>

<file path=ppt/tags/tag222.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Text"/>
  <p:tag name="MH_ORDER" val="1"/>
</p:tagLst>
</file>

<file path=ppt/tags/tag223.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6"/>
</p:tagLst>
</file>

<file path=ppt/tags/tag224.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7"/>
</p:tagLst>
</file>

<file path=ppt/tags/tag225.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8"/>
</p:tagLst>
</file>

<file path=ppt/tags/tag226.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SubTitle"/>
  <p:tag name="MH_ORDER" val="2"/>
</p:tagLst>
</file>

<file path=ppt/tags/tag227.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Text"/>
  <p:tag name="MH_ORDER" val="2"/>
</p:tagLst>
</file>

<file path=ppt/tags/tag228.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9"/>
</p:tagLst>
</file>

<file path=ppt/tags/tag229.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0"/>
</p:tagLst>
</file>

<file path=ppt/tags/tag230.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1"/>
</p:tagLst>
</file>

<file path=ppt/tags/tag231.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SubTitle"/>
  <p:tag name="MH_ORDER" val="3"/>
</p:tagLst>
</file>

<file path=ppt/tags/tag232.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Text"/>
  <p:tag name="MH_ORDER" val="3"/>
</p:tagLst>
</file>

<file path=ppt/tags/tag233.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2"/>
</p:tagLst>
</file>

<file path=ppt/tags/tag234.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3"/>
</p:tagLst>
</file>

<file path=ppt/tags/tag235.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4"/>
</p:tagLst>
</file>

<file path=ppt/tags/tag236.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SubTitle"/>
  <p:tag name="MH_ORDER" val="4"/>
</p:tagLst>
</file>

<file path=ppt/tags/tag237.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Text"/>
  <p:tag name="MH_ORDER" val="4"/>
</p:tagLst>
</file>

<file path=ppt/tags/tag238.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5"/>
</p:tagLst>
</file>

<file path=ppt/tags/tag239.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6"/>
</p:tagLst>
</file>

<file path=ppt/tags/tag240.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7"/>
</p:tagLst>
</file>

<file path=ppt/tags/tag241.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SubTitle"/>
  <p:tag name="MH_ORDER" val="5"/>
</p:tagLst>
</file>

<file path=ppt/tags/tag242.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Text"/>
  <p:tag name="MH_ORDER" val="5"/>
</p:tagLst>
</file>

<file path=ppt/tags/tag243.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8"/>
</p:tagLst>
</file>

<file path=ppt/tags/tag244.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19"/>
</p:tagLst>
</file>

<file path=ppt/tags/tag245.xml><?xml version="1.0" encoding="utf-8"?>
<p:tagLst xmlns:a="http://schemas.openxmlformats.org/drawingml/2006/main" xmlns:r="http://schemas.openxmlformats.org/officeDocument/2006/relationships" xmlns:p="http://schemas.openxmlformats.org/presentationml/2006/main">
  <p:tag name="MH" val="20170909202331"/>
  <p:tag name="MH_LIBRARY" val="GRAPHIC"/>
  <p:tag name="MH_TYPE" val="Other"/>
  <p:tag name="MH_ORDER" val="20"/>
</p:tagLst>
</file>

<file path=ppt/tags/tag246.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Other"/>
  <p:tag name="MH_ORDER" val="2"/>
</p:tagLst>
</file>

<file path=ppt/tags/tag247.xml><?xml version="1.0" encoding="utf-8"?>
<p:tagLst xmlns:a="http://schemas.openxmlformats.org/drawingml/2006/main" xmlns:r="http://schemas.openxmlformats.org/officeDocument/2006/relationships" xmlns:p="http://schemas.openxmlformats.org/presentationml/2006/main">
  <p:tag name="MH" val="20170916142251"/>
  <p:tag name="MH_LIBRARY" val="GRAPHIC"/>
  <p:tag name="MH_TYPE" val="Desc"/>
  <p:tag name="MH_ORDER" val="1"/>
</p:tagLst>
</file>

<file path=ppt/tags/tag248.xml><?xml version="1.0" encoding="utf-8"?>
<p:tagLst xmlns:a="http://schemas.openxmlformats.org/drawingml/2006/main" xmlns:r="http://schemas.openxmlformats.org/officeDocument/2006/relationships" xmlns:p="http://schemas.openxmlformats.org/presentationml/2006/main">
  <p:tag name="MH" val="20170911221003"/>
  <p:tag name="MH_LIBRARY" val="GRAPHIC"/>
  <p:tag name="MH_TYPE" val="Other"/>
  <p:tag name="MH_ORDER" val="1"/>
</p:tagLst>
</file>

<file path=ppt/tags/tag249.xml><?xml version="1.0" encoding="utf-8"?>
<p:tagLst xmlns:a="http://schemas.openxmlformats.org/drawingml/2006/main" xmlns:r="http://schemas.openxmlformats.org/officeDocument/2006/relationships" xmlns:p="http://schemas.openxmlformats.org/presentationml/2006/main">
  <p:tag name="MH" val="20170911221003"/>
  <p:tag name="MH_LIBRARY" val="GRAPHIC"/>
  <p:tag name="MH_TYPE" val="Title"/>
  <p:tag name="MH_ORDER" val="1"/>
</p:tagLst>
</file>

<file path=ppt/tags/tag250.xml><?xml version="1.0" encoding="utf-8"?>
<p:tagLst xmlns:a="http://schemas.openxmlformats.org/drawingml/2006/main" xmlns:r="http://schemas.openxmlformats.org/officeDocument/2006/relationships" xmlns:p="http://schemas.openxmlformats.org/presentationml/2006/main">
  <p:tag name="MH" val="20170911221003"/>
  <p:tag name="MH_LIBRARY" val="GRAPHIC"/>
  <p:tag name="MH_TYPE" val="Other"/>
  <p:tag name="MH_ORDER" val="2"/>
</p:tagLst>
</file>

<file path=ppt/tags/tag251.xml><?xml version="1.0" encoding="utf-8"?>
<p:tagLst xmlns:a="http://schemas.openxmlformats.org/drawingml/2006/main" xmlns:r="http://schemas.openxmlformats.org/officeDocument/2006/relationships" xmlns:p="http://schemas.openxmlformats.org/presentationml/2006/main">
  <p:tag name="MH" val="20170911221003"/>
  <p:tag name="MH_LIBRARY" val="GRAPHIC"/>
  <p:tag name="MH_TYPE" val="Other"/>
  <p:tag name="MH_ORDER" val="3"/>
</p:tagLst>
</file>

<file path=ppt/tags/tag252.xml><?xml version="1.0" encoding="utf-8"?>
<p:tagLst xmlns:a="http://schemas.openxmlformats.org/drawingml/2006/main" xmlns:r="http://schemas.openxmlformats.org/officeDocument/2006/relationships" xmlns:p="http://schemas.openxmlformats.org/presentationml/2006/main">
  <p:tag name="MH" val="20170911221003"/>
  <p:tag name="MH_LIBRARY" val="GRAPHIC"/>
  <p:tag name="MH_TYPE" val="Other"/>
  <p:tag name="MH_ORDER" val="4"/>
</p:tagLst>
</file>

<file path=ppt/tags/tag253.xml><?xml version="1.0" encoding="utf-8"?>
<p:tagLst xmlns:a="http://schemas.openxmlformats.org/drawingml/2006/main" xmlns:r="http://schemas.openxmlformats.org/officeDocument/2006/relationships" xmlns:p="http://schemas.openxmlformats.org/presentationml/2006/main">
  <p:tag name="MH" val="20170911221003"/>
  <p:tag name="MH_LIBRARY" val="GRAPHIC"/>
  <p:tag name="MH_TYPE" val="Text"/>
  <p:tag name="MH_ORDER" val="1"/>
</p:tagLst>
</file>

<file path=ppt/tags/tag254.xml><?xml version="1.0" encoding="utf-8"?>
<p:tagLst xmlns:a="http://schemas.openxmlformats.org/drawingml/2006/main" xmlns:r="http://schemas.openxmlformats.org/officeDocument/2006/relationships" xmlns:p="http://schemas.openxmlformats.org/presentationml/2006/main">
  <p:tag name="MH" val="20170911221003"/>
  <p:tag name="MH_LIBRARY" val="GRAPHIC"/>
  <p:tag name="MH_TYPE" val="SubTitle"/>
  <p:tag name="MH_ORDER" val="1"/>
</p:tagLst>
</file>

<file path=ppt/tags/tag255.xml><?xml version="1.0" encoding="utf-8"?>
<p:tagLst xmlns:a="http://schemas.openxmlformats.org/drawingml/2006/main" xmlns:r="http://schemas.openxmlformats.org/officeDocument/2006/relationships" xmlns:p="http://schemas.openxmlformats.org/presentationml/2006/main">
  <p:tag name="MH" val="20170911221003"/>
  <p:tag name="MH_LIBRARY" val="GRAPHIC"/>
  <p:tag name="MH_TYPE" val="SubTitle"/>
  <p:tag name="MH_ORDER" val="3"/>
</p:tagLst>
</file>

<file path=ppt/tags/tag256.xml><?xml version="1.0" encoding="utf-8"?>
<p:tagLst xmlns:a="http://schemas.openxmlformats.org/drawingml/2006/main" xmlns:r="http://schemas.openxmlformats.org/officeDocument/2006/relationships" xmlns:p="http://schemas.openxmlformats.org/presentationml/2006/main">
  <p:tag name="MH" val="20170911221003"/>
  <p:tag name="MH_LIBRARY" val="GRAPHIC"/>
  <p:tag name="MH_TYPE" val="SubTitle"/>
  <p:tag name="MH_ORDER" val="2"/>
</p:tagLst>
</file>

<file path=ppt/tags/tag257.xml><?xml version="1.0" encoding="utf-8"?>
<p:tagLst xmlns:a="http://schemas.openxmlformats.org/drawingml/2006/main" xmlns:r="http://schemas.openxmlformats.org/officeDocument/2006/relationships" xmlns:p="http://schemas.openxmlformats.org/presentationml/2006/main">
  <p:tag name="MH" val="20170911221003"/>
  <p:tag name="MH_LIBRARY" val="GRAPHIC"/>
  <p:tag name="MH_TYPE" val="SubTitle"/>
  <p:tag name="MH_ORDER" val="4"/>
</p:tagLst>
</file>

<file path=ppt/theme/theme1.xml><?xml version="1.0" encoding="utf-8"?>
<a:theme xmlns:a="http://schemas.openxmlformats.org/drawingml/2006/main" name="A000120141114A01PWBG">
  <a:themeElements>
    <a:clrScheme name="自定义 1">
      <a:dk1>
        <a:srgbClr val="7F7F7F"/>
      </a:dk1>
      <a:lt1>
        <a:sysClr val="window" lastClr="FFFFFF"/>
      </a:lt1>
      <a:dk2>
        <a:srgbClr val="35322F"/>
      </a:dk2>
      <a:lt2>
        <a:srgbClr val="E3DED1"/>
      </a:lt2>
      <a:accent1>
        <a:srgbClr val="1C546B"/>
      </a:accent1>
      <a:accent2>
        <a:srgbClr val="5990B5"/>
      </a:accent2>
      <a:accent3>
        <a:srgbClr val="616B95"/>
      </a:accent3>
      <a:accent4>
        <a:srgbClr val="B6AC88"/>
      </a:accent4>
      <a:accent5>
        <a:srgbClr val="A9A747"/>
      </a:accent5>
      <a:accent6>
        <a:srgbClr val="DDA811"/>
      </a:accent6>
      <a:hlink>
        <a:srgbClr val="96608E"/>
      </a:hlink>
      <a:folHlink>
        <a:srgbClr val="2B953D"/>
      </a:folHlink>
    </a:clrScheme>
    <a:fontScheme name="自定义 1">
      <a:majorFont>
        <a:latin typeface="Arial Black"/>
        <a:ea typeface="微软雅黑"/>
        <a:cs typeface=""/>
      </a:majorFont>
      <a:minorFont>
        <a:latin typeface="Arial"/>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A000220141204A06KPBG</Template>
  <TotalTime>201</TotalTime>
  <Words>3874</Words>
  <Application>Microsoft Office PowerPoint</Application>
  <PresentationFormat>宽屏</PresentationFormat>
  <Paragraphs>273</Paragraphs>
  <Slides>25</Slides>
  <Notes>25</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25</vt:i4>
      </vt:variant>
    </vt:vector>
  </HeadingPairs>
  <TitlesOfParts>
    <vt:vector size="44" baseType="lpstr">
      <vt:lpstr>Arial Rounded MT Bold</vt:lpstr>
      <vt:lpstr>Helvetica Light</vt:lpstr>
      <vt:lpstr>Microsoft JhengHei</vt:lpstr>
      <vt:lpstr>ＭＳ Ｐゴシック</vt:lpstr>
      <vt:lpstr>Open Sans</vt:lpstr>
      <vt:lpstr>等线</vt:lpstr>
      <vt:lpstr>黑体</vt:lpstr>
      <vt:lpstr>华文细黑</vt:lpstr>
      <vt:lpstr>华文中宋</vt:lpstr>
      <vt:lpstr>楷体</vt:lpstr>
      <vt:lpstr>宋体</vt:lpstr>
      <vt:lpstr>微软雅黑</vt:lpstr>
      <vt:lpstr>幼圆</vt:lpstr>
      <vt:lpstr>Arial</vt:lpstr>
      <vt:lpstr>Arial Black</vt:lpstr>
      <vt:lpstr>Calibri</vt:lpstr>
      <vt:lpstr>Times New Roman</vt:lpstr>
      <vt:lpstr>Wingdings</vt:lpstr>
      <vt:lpstr>A000120141114A01PWBG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大气蓝色财务出纳年终总结PPT模板</dc:title>
  <dc:creator>Administrator</dc:creator>
  <cp:lastModifiedBy>vian</cp:lastModifiedBy>
  <cp:revision>42</cp:revision>
  <dcterms:created xsi:type="dcterms:W3CDTF">2017-10-06T13:01:51Z</dcterms:created>
  <dcterms:modified xsi:type="dcterms:W3CDTF">2022-12-09T07:17:22Z</dcterms:modified>
</cp:coreProperties>
</file>