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2"/>
  </p:sldMasterIdLst>
  <p:notesMasterIdLst>
    <p:notesMasterId r:id="rId15"/>
  </p:notesMasterIdLst>
  <p:sldIdLst>
    <p:sldId id="256" r:id="rId3"/>
    <p:sldId id="257" r:id="rId4"/>
    <p:sldId id="26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76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-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24CA763-9F5D-4BBC-A8D0-EE94CF92BACA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C5F2567-1606-4253-9B41-63C581F16DA3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504" y="778276"/>
            <a:ext cx="1268331" cy="1268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24CA763-9F5D-4BBC-A8D0-EE94CF92BACA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2022/12/6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C5F2567-1606-4253-9B41-63C581F16D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922522" y="-222872"/>
            <a:ext cx="2139508" cy="239944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82165" y="4792384"/>
            <a:ext cx="2627604" cy="247519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721235" y="357821"/>
            <a:ext cx="9144000" cy="127032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</a:t>
            </a:r>
          </a:p>
        </p:txBody>
      </p:sp>
      <p:sp>
        <p:nvSpPr>
          <p:cNvPr id="15" name="内容占位符 14"/>
          <p:cNvSpPr>
            <a:spLocks noGrp="1"/>
          </p:cNvSpPr>
          <p:nvPr>
            <p:ph sz="quarter" idx="13"/>
          </p:nvPr>
        </p:nvSpPr>
        <p:spPr>
          <a:xfrm>
            <a:off x="1554163" y="2114550"/>
            <a:ext cx="9656762" cy="4241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24CA763-9F5D-4BBC-A8D0-EE94CF92BACA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C5F2567-1606-4253-9B41-63C581F16D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24CA763-9F5D-4BBC-A8D0-EE94CF92BACA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C5F2567-1606-4253-9B41-63C581F16D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24CA763-9F5D-4BBC-A8D0-EE94CF92BACA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C5F2567-1606-4253-9B41-63C581F16D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24CA763-9F5D-4BBC-A8D0-EE94CF92BACA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C5F2567-1606-4253-9B41-63C581F16D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24CA763-9F5D-4BBC-A8D0-EE94CF92BACA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C5F2567-1606-4253-9B41-63C581F16D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24CA763-9F5D-4BBC-A8D0-EE94CF92BACA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C5F2567-1606-4253-9B41-63C581F16D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24CA763-9F5D-4BBC-A8D0-EE94CF92BACA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C5F2567-1606-4253-9B41-63C581F16D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24CA763-9F5D-4BBC-A8D0-EE94CF92BACA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C5F2567-1606-4253-9B41-63C581F16D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24CA763-9F5D-4BBC-A8D0-EE94CF92BACA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C5F2567-1606-4253-9B41-63C581F16D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651835" y="342686"/>
            <a:ext cx="9144000" cy="126833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24CA763-9F5D-4BBC-A8D0-EE94CF92BACA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2022/12/6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C5F2567-1606-4253-9B41-63C581F16D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903" y="3299221"/>
            <a:ext cx="3917158" cy="3917158"/>
          </a:xfrm>
          <a:prstGeom prst="rect">
            <a:avLst/>
          </a:prstGeom>
        </p:spPr>
      </p:pic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1143000" y="2295525"/>
            <a:ext cx="10210800" cy="40608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24CA763-9F5D-4BBC-A8D0-EE94CF92BACA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C5F2567-1606-4253-9B41-63C581F16D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24CA763-9F5D-4BBC-A8D0-EE94CF92BACA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C5F2567-1606-4253-9B41-63C581F16DA3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504" y="778276"/>
            <a:ext cx="1268331" cy="1268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24CA763-9F5D-4BBC-A8D0-EE94CF92BACA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2022/12/6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C5F2567-1606-4253-9B41-63C581F16D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922522" y="-222872"/>
            <a:ext cx="2139508" cy="239944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82165" y="4792384"/>
            <a:ext cx="2627604" cy="247519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721235" y="357821"/>
            <a:ext cx="9144000" cy="127032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</a:t>
            </a:r>
          </a:p>
        </p:txBody>
      </p:sp>
      <p:sp>
        <p:nvSpPr>
          <p:cNvPr id="15" name="内容占位符 14"/>
          <p:cNvSpPr>
            <a:spLocks noGrp="1"/>
          </p:cNvSpPr>
          <p:nvPr>
            <p:ph sz="quarter" idx="13"/>
          </p:nvPr>
        </p:nvSpPr>
        <p:spPr>
          <a:xfrm>
            <a:off x="1554163" y="2114550"/>
            <a:ext cx="9656762" cy="4241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24CA763-9F5D-4BBC-A8D0-EE94CF92BACA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C5F2567-1606-4253-9B41-63C581F16D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24CA763-9F5D-4BBC-A8D0-EE94CF92BACA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C5F2567-1606-4253-9B41-63C581F16D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24CA763-9F5D-4BBC-A8D0-EE94CF92BACA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C5F2567-1606-4253-9B41-63C581F16D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24CA763-9F5D-4BBC-A8D0-EE94CF92BACA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C5F2567-1606-4253-9B41-63C581F16D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24CA763-9F5D-4BBC-A8D0-EE94CF92BACA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C5F2567-1606-4253-9B41-63C581F16D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24CA763-9F5D-4BBC-A8D0-EE94CF92BACA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C5F2567-1606-4253-9B41-63C581F16D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24CA763-9F5D-4BBC-A8D0-EE94CF92BACA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C5F2567-1606-4253-9B41-63C581F16D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24CA763-9F5D-4BBC-A8D0-EE94CF92BACA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C5F2567-1606-4253-9B41-63C581F16D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24CA763-9F5D-4BBC-A8D0-EE94CF92BACA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C5F2567-1606-4253-9B41-63C581F16D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651835" y="342686"/>
            <a:ext cx="9144000" cy="126833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24CA763-9F5D-4BBC-A8D0-EE94CF92BACA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2022/12/6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C5F2567-1606-4253-9B41-63C581F16D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903" y="3299221"/>
            <a:ext cx="3917158" cy="3917158"/>
          </a:xfrm>
          <a:prstGeom prst="rect">
            <a:avLst/>
          </a:prstGeom>
        </p:spPr>
      </p:pic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1143000" y="2295525"/>
            <a:ext cx="10210800" cy="40608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24CA763-9F5D-4BBC-A8D0-EE94CF92BACA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C5F2567-1606-4253-9B41-63C581F16D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02"/>
          <p:cNvPicPr>
            <a:picLocks noChangeAspect="1"/>
          </p:cNvPicPr>
          <p:nvPr userDrawn="1"/>
        </p:nvPicPr>
        <p:blipFill>
          <a:blip r:embed="rId15"/>
          <a:srcRect l="120" t="20184" r="-120" b="37804"/>
          <a:stretch>
            <a:fillRect/>
          </a:stretch>
        </p:blipFill>
        <p:spPr>
          <a:xfrm>
            <a:off x="0" y="0"/>
            <a:ext cx="12282170" cy="6857365"/>
          </a:xfrm>
          <a:prstGeom prst="rect">
            <a:avLst/>
          </a:prstGeom>
        </p:spPr>
      </p:pic>
      <p:sp>
        <p:nvSpPr>
          <p:cNvPr id="8" name="圆角矩形 7"/>
          <p:cNvSpPr/>
          <p:nvPr userDrawn="1"/>
        </p:nvSpPr>
        <p:spPr>
          <a:xfrm>
            <a:off x="438150" y="374650"/>
            <a:ext cx="11315700" cy="61087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02"/>
          <p:cNvPicPr>
            <a:picLocks noChangeAspect="1"/>
          </p:cNvPicPr>
          <p:nvPr userDrawn="1"/>
        </p:nvPicPr>
        <p:blipFill>
          <a:blip r:embed="rId15"/>
          <a:srcRect l="120" t="20184" r="-120" b="37804"/>
          <a:stretch>
            <a:fillRect/>
          </a:stretch>
        </p:blipFill>
        <p:spPr>
          <a:xfrm>
            <a:off x="0" y="0"/>
            <a:ext cx="12282170" cy="6857365"/>
          </a:xfrm>
          <a:prstGeom prst="rect">
            <a:avLst/>
          </a:prstGeom>
        </p:spPr>
      </p:pic>
      <p:sp>
        <p:nvSpPr>
          <p:cNvPr id="8" name="圆角矩形 7"/>
          <p:cNvSpPr/>
          <p:nvPr userDrawn="1"/>
        </p:nvSpPr>
        <p:spPr>
          <a:xfrm>
            <a:off x="438150" y="374650"/>
            <a:ext cx="11315700" cy="61087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02"/>
          <p:cNvPicPr>
            <a:picLocks noChangeAspect="1"/>
          </p:cNvPicPr>
          <p:nvPr/>
        </p:nvPicPr>
        <p:blipFill>
          <a:blip r:embed="rId2"/>
          <a:srcRect l="120" t="20184" r="-120" b="37804"/>
          <a:stretch>
            <a:fillRect/>
          </a:stretch>
        </p:blipFill>
        <p:spPr>
          <a:xfrm>
            <a:off x="0" y="0"/>
            <a:ext cx="12282170" cy="685736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69085" y="1922463"/>
            <a:ext cx="9144000" cy="2387600"/>
          </a:xfrm>
        </p:spPr>
        <p:txBody>
          <a:bodyPr/>
          <a:lstStyle/>
          <a:p>
            <a:r>
              <a:rPr lang="zh-CN" altLang="en-US" sz="8000" b="1" dirty="0">
                <a:solidFill>
                  <a:srgbClr val="B89F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安全教育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69085" y="4402138"/>
            <a:ext cx="9144000" cy="1655762"/>
          </a:xfrm>
        </p:spPr>
        <p:txBody>
          <a:bodyPr>
            <a:normAutofit/>
          </a:bodyPr>
          <a:lstStyle/>
          <a:p>
            <a:r>
              <a:rPr lang="en-US" altLang="zh-CN" sz="4400" b="1" dirty="0">
                <a:solidFill>
                  <a:srgbClr val="B89F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—</a:t>
            </a:r>
            <a:r>
              <a:rPr lang="zh-CN" altLang="en-US" sz="4400" b="1" dirty="0">
                <a:solidFill>
                  <a:srgbClr val="B89F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防拐防骗</a:t>
            </a: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978" y="3183651"/>
            <a:ext cx="3917158" cy="3917158"/>
          </a:xfrm>
          <a:prstGeom prst="rect">
            <a:avLst/>
          </a:prstGeom>
        </p:spPr>
      </p:pic>
      <p:pic>
        <p:nvPicPr>
          <p:cNvPr id="5" name="图片 4" descr="宠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57175" y="1018540"/>
            <a:ext cx="4556760" cy="50393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1668980" y="749086"/>
            <a:ext cx="9144000" cy="1268331"/>
          </a:xfrm>
        </p:spPr>
        <p:txBody>
          <a:bodyPr/>
          <a:lstStyle/>
          <a:p>
            <a:r>
              <a:rPr lang="zh-CN" altLang="en-US" b="1" spc="-300" dirty="0">
                <a:solidFill>
                  <a:srgbClr val="B89F9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遇到不认识的人怎么办</a:t>
            </a:r>
            <a:r>
              <a:rPr lang="zh-CN" altLang="en-US" sz="4400" b="1" dirty="0">
                <a:solidFill>
                  <a:srgbClr val="B89F9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？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1118435" y="2454489"/>
            <a:ext cx="10244890" cy="406082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当不认识的人和你说话不要相信。应赶快离开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不要吃陌生人给的任何东西，更不要和陌生人走。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注意：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只要是对方是陌生人，无论对方长成什么样都不要和对方走</a:t>
            </a:r>
            <a:endParaRPr lang="en-US" altLang="zh-CN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19450" y="2978150"/>
            <a:ext cx="5457825" cy="1325563"/>
          </a:xfrm>
        </p:spPr>
        <p:txBody>
          <a:bodyPr/>
          <a:lstStyle/>
          <a:p>
            <a:r>
              <a:rPr lang="zh-CN" altLang="en-US" sz="6000" b="1" spc="-300" dirty="0">
                <a:solidFill>
                  <a:srgbClr val="B89F9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坏人的认识误区</a:t>
            </a: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504" y="2441976"/>
            <a:ext cx="1268331" cy="1268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b="1" spc="-300" dirty="0">
                <a:solidFill>
                  <a:srgbClr val="B89F9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识别坏人的误区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不要单从穿着，年纪判断一个人是好是坏。有时候！穿着整洁的人不一定是好人，年长和善的老人也可能会犯罪</a:t>
            </a:r>
            <a:endParaRPr lang="en-US" altLang="zh-CN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大家千万不要印象中“阿姨比叔叔文明”滴对陌生的成年女性放松警惕。不要随便接受陌生女性的食物玩具等。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94151" y="2766060"/>
            <a:ext cx="4724400" cy="1325563"/>
          </a:xfrm>
        </p:spPr>
        <p:txBody>
          <a:bodyPr/>
          <a:lstStyle/>
          <a:p>
            <a:r>
              <a:rPr lang="zh-CN" altLang="en-US" sz="6000" b="1" spc="-300" dirty="0">
                <a:solidFill>
                  <a:srgbClr val="B89F9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坏人惯用伎俩</a:t>
            </a: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504" y="2441976"/>
            <a:ext cx="1268331" cy="1268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标题 1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b="1" spc="-300" dirty="0">
                <a:solidFill>
                  <a:srgbClr val="B89F9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坏人惯用伎俩</a:t>
            </a:r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267937" y="1396768"/>
            <a:ext cx="5560126" cy="3976348"/>
            <a:chOff x="267937" y="1396768"/>
            <a:chExt cx="5560126" cy="3976348"/>
          </a:xfrm>
        </p:grpSpPr>
        <p:sp>
          <p:nvSpPr>
            <p:cNvPr id="4" name="圆角矩形 2"/>
            <p:cNvSpPr/>
            <p:nvPr/>
          </p:nvSpPr>
          <p:spPr>
            <a:xfrm>
              <a:off x="1721235" y="1396768"/>
              <a:ext cx="2346827" cy="928838"/>
            </a:xfrm>
            <a:prstGeom prst="roundRect">
              <a:avLst/>
            </a:prstGeom>
            <a:solidFill>
              <a:srgbClr val="17A077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需要帮助</a:t>
              </a:r>
            </a:p>
          </p:txBody>
        </p:sp>
        <p:sp>
          <p:nvSpPr>
            <p:cNvPr id="7" name="TextBox 15"/>
            <p:cNvSpPr txBox="1"/>
            <p:nvPr/>
          </p:nvSpPr>
          <p:spPr>
            <a:xfrm>
              <a:off x="267937" y="2571335"/>
              <a:ext cx="5560126" cy="280178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96762" tIns="48381" rIns="96762" bIns="48381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有些坏人会利用儿童的同情心来进行诱拐活动。如果陌生人说找不到路，请你帮他带路，或者他丢了东西，请你帮他找东西，这个时候大家要小心，不要上当。</a:t>
              </a:r>
              <a:endPara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5953125" y="2369835"/>
            <a:ext cx="5685188" cy="33411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5907208" y="1406927"/>
            <a:ext cx="5887962" cy="3848949"/>
            <a:chOff x="5907208" y="1406927"/>
            <a:chExt cx="5887962" cy="3848949"/>
          </a:xfrm>
        </p:grpSpPr>
        <p:sp>
          <p:nvSpPr>
            <p:cNvPr id="5" name="圆角矩形 33"/>
            <p:cNvSpPr/>
            <p:nvPr/>
          </p:nvSpPr>
          <p:spPr>
            <a:xfrm>
              <a:off x="7677775" y="1406927"/>
              <a:ext cx="2346827" cy="928838"/>
            </a:xfrm>
            <a:prstGeom prst="roundRect">
              <a:avLst/>
            </a:prstGeom>
            <a:solidFill>
              <a:srgbClr val="FC670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zh-CN" altLang="en-US" sz="40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伪装身份</a:t>
              </a:r>
            </a:p>
          </p:txBody>
        </p:sp>
        <p:sp>
          <p:nvSpPr>
            <p:cNvPr id="8" name="TextBox 15"/>
            <p:cNvSpPr txBox="1"/>
            <p:nvPr/>
          </p:nvSpPr>
          <p:spPr>
            <a:xfrm>
              <a:off x="5907208" y="2454095"/>
              <a:ext cx="5887962" cy="2801781"/>
            </a:xfrm>
            <a:prstGeom prst="rect">
              <a:avLst/>
            </a:prstGeom>
            <a:noFill/>
          </p:spPr>
          <p:txBody>
            <a:bodyPr wrap="square" lIns="96762" tIns="48381" rIns="96762" bIns="48381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有些坏人会伪装成父母的熟人，邻居，警察，快递员，物业管理者等多种身份。然后编故事说带你去见父母，去陌生的地方，或者入室检查等。这个时候大家不要跟陌生人走或给陌生人开门。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90595" y="2880360"/>
            <a:ext cx="5210175" cy="1325563"/>
          </a:xfrm>
        </p:spPr>
        <p:txBody>
          <a:bodyPr/>
          <a:lstStyle/>
          <a:p>
            <a:r>
              <a:rPr lang="zh-CN" altLang="en-US" sz="6000" b="1" spc="-300" dirty="0">
                <a:solidFill>
                  <a:srgbClr val="B89F9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如何防范坏人？</a:t>
            </a: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504" y="2441976"/>
            <a:ext cx="1268331" cy="1268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b="1" spc="-300" dirty="0">
                <a:solidFill>
                  <a:srgbClr val="B89F9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如何防范坏人？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1267619" y="1943100"/>
            <a:ext cx="9656762" cy="424180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zh-CN" altLang="en-US" sz="3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外出活动期间，要掌握好回家的时间，如果无法按时回家，要及时打电话告诉家人。</a:t>
            </a:r>
            <a:endParaRPr lang="en-US" altLang="zh-CN" sz="30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无论去哪里，每次外出都要向家人打招呼，告诉家人自己要去哪里，和谁在一起去做什么，什么时候回家。</a:t>
            </a:r>
            <a:endParaRPr lang="en-US" altLang="zh-CN" sz="30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公共场所中，加油站，公园，电影院，饭店等。如果想去洗手间，最好有大人或朋友相伴，不要一人独自前往。</a:t>
            </a:r>
            <a:endParaRPr lang="en-US" altLang="zh-CN" sz="30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292475" y="2595562"/>
            <a:ext cx="508635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6000" b="1" spc="-300" dirty="0">
                <a:solidFill>
                  <a:srgbClr val="B89F9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在家独处时应该怎么做？</a:t>
            </a: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504" y="2441976"/>
            <a:ext cx="1268331" cy="1268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b="1" spc="-300" dirty="0">
                <a:solidFill>
                  <a:srgbClr val="B89F9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在家独处时应该怎么做？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一个人在家的时候不要给任何人开门，所有的事情让他等父母回来后再来。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如果陌生人赖在门外 不走可以打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110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报警。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将家里的门窗关好，锁好。将家里的电视机打开，如果是晚上。</a:t>
            </a:r>
            <a:endParaRPr lang="en-US" altLang="zh-CN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要拉好窗帘，将房间内的灯全部打开，营造家中有人的环境。</a:t>
            </a:r>
          </a:p>
          <a:p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57400" y="2457450"/>
            <a:ext cx="7010400" cy="2395538"/>
          </a:xfrm>
        </p:spPr>
        <p:txBody>
          <a:bodyPr>
            <a:normAutofit/>
          </a:bodyPr>
          <a:lstStyle/>
          <a:p>
            <a:r>
              <a:rPr lang="zh-CN" altLang="en-US" sz="4000" b="1" spc="-300" dirty="0">
                <a:solidFill>
                  <a:srgbClr val="B89F9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>陌生人</a:t>
            </a:r>
            <a:r>
              <a:rPr lang="en-US" altLang="zh-CN" sz="4000" b="1" spc="-300" dirty="0">
                <a:solidFill>
                  <a:srgbClr val="B89F9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>,</a:t>
            </a:r>
            <a:r>
              <a:rPr lang="zh-CN" altLang="en-US" sz="4000" b="1" spc="-300" dirty="0">
                <a:solidFill>
                  <a:srgbClr val="B89F9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>我不理</a:t>
            </a:r>
            <a:r>
              <a:rPr lang="en-US" altLang="zh-CN" sz="4000" b="1" spc="-300" dirty="0">
                <a:solidFill>
                  <a:srgbClr val="B89F9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>,</a:t>
            </a:r>
            <a:r>
              <a:rPr lang="zh-CN" altLang="en-US" sz="4000" b="1" spc="-300" dirty="0">
                <a:solidFill>
                  <a:srgbClr val="B89F9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>陌生地</a:t>
            </a:r>
            <a:r>
              <a:rPr lang="en-US" altLang="zh-CN" sz="4000" b="1" spc="-300" dirty="0">
                <a:solidFill>
                  <a:srgbClr val="B89F9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>,</a:t>
            </a:r>
            <a:r>
              <a:rPr lang="zh-CN" altLang="en-US" sz="4000" b="1" spc="-300" dirty="0">
                <a:solidFill>
                  <a:srgbClr val="B89F9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>我不去。人给食</a:t>
            </a:r>
            <a:r>
              <a:rPr lang="en-US" altLang="zh-CN" sz="4000" b="1" spc="-300" dirty="0">
                <a:solidFill>
                  <a:srgbClr val="B89F9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>,</a:t>
            </a:r>
            <a:r>
              <a:rPr lang="zh-CN" altLang="en-US" sz="4000" b="1" spc="-300" dirty="0">
                <a:solidFill>
                  <a:srgbClr val="B89F9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>要婉拒</a:t>
            </a:r>
            <a:r>
              <a:rPr lang="en-US" altLang="zh-CN" sz="4000" b="1" spc="-300" dirty="0">
                <a:solidFill>
                  <a:srgbClr val="B89F9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>,</a:t>
            </a:r>
            <a:r>
              <a:rPr lang="zh-CN" altLang="en-US" sz="4000" b="1" spc="-300" dirty="0">
                <a:solidFill>
                  <a:srgbClr val="B89F9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>安全歌</a:t>
            </a:r>
            <a:r>
              <a:rPr lang="en-US" altLang="zh-CN" sz="4000" b="1" spc="-300" dirty="0">
                <a:solidFill>
                  <a:srgbClr val="B89F9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>,</a:t>
            </a:r>
            <a:r>
              <a:rPr lang="zh-CN" altLang="en-US" sz="4000" b="1" spc="-300" dirty="0">
                <a:solidFill>
                  <a:srgbClr val="B89F9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>请牢记。</a:t>
            </a:r>
            <a:endParaRPr lang="en-US" altLang="zh-CN" sz="4000" b="1" spc="-300" dirty="0">
              <a:solidFill>
                <a:srgbClr val="B89F92"/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Arial" panose="020B0604020202020204" pitchFamily="34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504" y="2441976"/>
            <a:ext cx="1268331" cy="1268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02"/>
          <p:cNvPicPr>
            <a:picLocks noChangeAspect="1"/>
          </p:cNvPicPr>
          <p:nvPr/>
        </p:nvPicPr>
        <p:blipFill>
          <a:blip r:embed="rId2"/>
          <a:srcRect l="120" t="20184" r="-120" b="37804"/>
          <a:stretch>
            <a:fillRect/>
          </a:stretch>
        </p:blipFill>
        <p:spPr>
          <a:xfrm>
            <a:off x="0" y="0"/>
            <a:ext cx="12282170" cy="685736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69085" y="1922463"/>
            <a:ext cx="9144000" cy="2387600"/>
          </a:xfrm>
        </p:spPr>
        <p:txBody>
          <a:bodyPr/>
          <a:lstStyle/>
          <a:p>
            <a:r>
              <a:rPr lang="zh-CN" altLang="en-US" sz="8000" b="1" dirty="0">
                <a:solidFill>
                  <a:srgbClr val="B89F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安全教育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69085" y="4402138"/>
            <a:ext cx="9144000" cy="1655762"/>
          </a:xfrm>
        </p:spPr>
        <p:txBody>
          <a:bodyPr>
            <a:normAutofit/>
          </a:bodyPr>
          <a:lstStyle/>
          <a:p>
            <a:r>
              <a:rPr lang="en-US" altLang="zh-CN" sz="4400" b="1" dirty="0">
                <a:solidFill>
                  <a:srgbClr val="B89F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—</a:t>
            </a:r>
            <a:r>
              <a:rPr lang="zh-CN" altLang="en-US" sz="4400" b="1" dirty="0">
                <a:solidFill>
                  <a:srgbClr val="B89F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防拐防骗</a:t>
            </a: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978" y="3183651"/>
            <a:ext cx="3917158" cy="3917158"/>
          </a:xfrm>
          <a:prstGeom prst="rect">
            <a:avLst/>
          </a:prstGeom>
        </p:spPr>
      </p:pic>
      <p:pic>
        <p:nvPicPr>
          <p:cNvPr id="5" name="图片 4" descr="宠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57175" y="1018540"/>
            <a:ext cx="4556760" cy="50393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693</Words>
  <Application>Microsoft Office PowerPoint</Application>
  <PresentationFormat>宽屏</PresentationFormat>
  <Paragraphs>30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等线</vt:lpstr>
      <vt:lpstr>等线 Light</vt:lpstr>
      <vt:lpstr>宋体</vt:lpstr>
      <vt:lpstr>微软雅黑</vt:lpstr>
      <vt:lpstr>Arial</vt:lpstr>
      <vt:lpstr>Calibri</vt:lpstr>
      <vt:lpstr>Office 主题​​</vt:lpstr>
      <vt:lpstr>1_Office 主题​​</vt:lpstr>
      <vt:lpstr>安全教育</vt:lpstr>
      <vt:lpstr>遇到不认识的人怎么办？</vt:lpstr>
      <vt:lpstr>坏人的认识误区</vt:lpstr>
      <vt:lpstr>识别坏人的误区</vt:lpstr>
      <vt:lpstr>坏人惯用伎俩</vt:lpstr>
      <vt:lpstr>坏人惯用伎俩</vt:lpstr>
      <vt:lpstr>如何防范坏人？</vt:lpstr>
      <vt:lpstr>如何防范坏人？</vt:lpstr>
      <vt:lpstr>在家独处时应该怎么做？</vt:lpstr>
      <vt:lpstr>在家独处时应该怎么做？</vt:lpstr>
      <vt:lpstr>PowerPoint 演示文稿</vt:lpstr>
      <vt:lpstr>安全教育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hao hon</dc:creator>
  <cp:lastModifiedBy>vian</cp:lastModifiedBy>
  <cp:revision>9</cp:revision>
  <dcterms:created xsi:type="dcterms:W3CDTF">2019-10-19T15:42:00Z</dcterms:created>
  <dcterms:modified xsi:type="dcterms:W3CDTF">2022-12-06T06:58:34Z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